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5" r:id="rId5"/>
  </p:sldIdLst>
  <p:sldSz cx="9144000" cy="27432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329"/>
    <a:srgbClr val="E92145"/>
    <a:srgbClr val="DAE8A1"/>
    <a:srgbClr val="56B87E"/>
    <a:srgbClr val="25676A"/>
    <a:srgbClr val="F9F699"/>
    <a:srgbClr val="212F3F"/>
    <a:srgbClr val="B1D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11396-0E89-F9EC-C604-9ECBA1C0059A}" v="640" dt="2020-03-15T12:47:27.650"/>
    <p1510:client id="{65C89CB0-B4A3-9819-3EEE-5FA322F5C199}" v="113" dt="2020-07-08T14:08:32.197"/>
    <p1510:client id="{92416027-4C3B-9BF7-6355-7AAAF4196E3A}" v="2665" dt="2020-03-15T12:33:38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4" autoAdjust="0"/>
    <p:restoredTop sz="94660"/>
  </p:normalViewPr>
  <p:slideViewPr>
    <p:cSldViewPr snapToGrid="0" snapToObjects="1">
      <p:cViewPr varScale="1">
        <p:scale>
          <a:sx n="20" d="100"/>
          <a:sy n="20" d="100"/>
        </p:scale>
        <p:origin x="1902" y="96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5CD45-B5CE-4BCE-9E56-237B815DD0E0}" type="doc">
      <dgm:prSet loTypeId="urn:microsoft.com/office/officeart/2005/8/layout/cycle7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7C69C6A2-6810-4910-AB96-8872EDD1E7D6}">
      <dgm:prSet phldrT="[Text]" phldr="0"/>
      <dgm:spPr/>
      <dgm:t>
        <a:bodyPr/>
        <a:lstStyle/>
        <a:p>
          <a:pPr rtl="0"/>
          <a:r>
            <a:rPr lang="en-GB" dirty="0">
              <a:latin typeface="Calibri"/>
            </a:rPr>
            <a:t>Whole school</a:t>
          </a:r>
          <a:r>
            <a:rPr lang="en-GB" b="0" i="0" u="none" strike="noStrike" cap="none" baseline="0" noProof="0" dirty="0">
              <a:latin typeface="Calibri"/>
              <a:cs typeface="Calibri"/>
            </a:rPr>
            <a:t> staff training</a:t>
          </a:r>
          <a:r>
            <a:rPr lang="en-GB" dirty="0">
              <a:latin typeface="Calibri"/>
            </a:rPr>
            <a:t> </a:t>
          </a:r>
          <a:endParaRPr lang="en-GB" dirty="0"/>
        </a:p>
      </dgm:t>
    </dgm:pt>
    <dgm:pt modelId="{E626C34B-9A0C-48EA-A063-356D55959308}" type="parTrans" cxnId="{D9EC89B6-9593-4AC9-89FE-D57495814E89}">
      <dgm:prSet/>
      <dgm:spPr/>
      <dgm:t>
        <a:bodyPr/>
        <a:lstStyle/>
        <a:p>
          <a:endParaRPr lang="en-GB"/>
        </a:p>
      </dgm:t>
    </dgm:pt>
    <dgm:pt modelId="{A8AB6516-F8B1-4CE4-8EED-9B4B537394CC}" type="sibTrans" cxnId="{D9EC89B6-9593-4AC9-89FE-D57495814E89}">
      <dgm:prSet/>
      <dgm:spPr/>
      <dgm:t>
        <a:bodyPr/>
        <a:lstStyle/>
        <a:p>
          <a:endParaRPr lang="en-GB"/>
        </a:p>
      </dgm:t>
    </dgm:pt>
    <dgm:pt modelId="{93BCA03D-3008-4EF5-8CB5-2152C26F5F86}">
      <dgm:prSet phldrT="[Text]" phldr="0"/>
      <dgm:spPr/>
      <dgm:t>
        <a:bodyPr/>
        <a:lstStyle/>
        <a:p>
          <a:pPr rtl="0"/>
          <a:r>
            <a:rPr lang="en-GB" dirty="0">
              <a:latin typeface="Calibri"/>
            </a:rPr>
            <a:t>Student Flourish Programme </a:t>
          </a:r>
          <a:endParaRPr lang="en-GB" dirty="0"/>
        </a:p>
      </dgm:t>
    </dgm:pt>
    <dgm:pt modelId="{75019950-86C2-4970-A7C0-4ECC253EB5A2}" type="parTrans" cxnId="{A55EF237-7D1A-4768-B00F-F96E1FB940E9}">
      <dgm:prSet/>
      <dgm:spPr/>
      <dgm:t>
        <a:bodyPr/>
        <a:lstStyle/>
        <a:p>
          <a:endParaRPr lang="en-GB"/>
        </a:p>
      </dgm:t>
    </dgm:pt>
    <dgm:pt modelId="{3F1F46A6-BC24-40D7-B473-4F1A74DD45C2}" type="sibTrans" cxnId="{A55EF237-7D1A-4768-B00F-F96E1FB940E9}">
      <dgm:prSet/>
      <dgm:spPr/>
      <dgm:t>
        <a:bodyPr/>
        <a:lstStyle/>
        <a:p>
          <a:endParaRPr lang="en-GB"/>
        </a:p>
      </dgm:t>
    </dgm:pt>
    <dgm:pt modelId="{29EE7583-692A-4590-877A-BA30EDD69ACD}">
      <dgm:prSet phldrT="[Text]" phldr="0"/>
      <dgm:spPr/>
      <dgm:t>
        <a:bodyPr/>
        <a:lstStyle/>
        <a:p>
          <a:pPr rtl="0"/>
          <a:r>
            <a:rPr lang="en-GB" dirty="0">
              <a:latin typeface="Calibri"/>
            </a:rPr>
            <a:t>Community link</a:t>
          </a:r>
          <a:endParaRPr lang="en-GB" dirty="0"/>
        </a:p>
      </dgm:t>
    </dgm:pt>
    <dgm:pt modelId="{608ABC57-F3AE-4898-92EE-16384AC52ED8}" type="parTrans" cxnId="{59AEEDC2-3F58-4538-A5A3-C4C32D5F3743}">
      <dgm:prSet/>
      <dgm:spPr/>
      <dgm:t>
        <a:bodyPr/>
        <a:lstStyle/>
        <a:p>
          <a:endParaRPr lang="en-GB"/>
        </a:p>
      </dgm:t>
    </dgm:pt>
    <dgm:pt modelId="{3C22953B-86EC-434A-BD97-4EE32F28567F}" type="sibTrans" cxnId="{59AEEDC2-3F58-4538-A5A3-C4C32D5F3743}">
      <dgm:prSet/>
      <dgm:spPr/>
      <dgm:t>
        <a:bodyPr/>
        <a:lstStyle/>
        <a:p>
          <a:endParaRPr lang="en-GB"/>
        </a:p>
      </dgm:t>
    </dgm:pt>
    <dgm:pt modelId="{370F524F-97A3-4BC3-B9E9-091BB0C7EE7D}" type="pres">
      <dgm:prSet presAssocID="{3EF5CD45-B5CE-4BCE-9E56-237B815DD0E0}" presName="Name0" presStyleCnt="0">
        <dgm:presLayoutVars>
          <dgm:dir/>
          <dgm:resizeHandles val="exact"/>
        </dgm:presLayoutVars>
      </dgm:prSet>
      <dgm:spPr/>
    </dgm:pt>
    <dgm:pt modelId="{6335605C-9331-4887-B7D3-BC240AE11DC3}" type="pres">
      <dgm:prSet presAssocID="{7C69C6A2-6810-4910-AB96-8872EDD1E7D6}" presName="node" presStyleLbl="node1" presStyleIdx="0" presStyleCnt="3">
        <dgm:presLayoutVars>
          <dgm:bulletEnabled val="1"/>
        </dgm:presLayoutVars>
      </dgm:prSet>
      <dgm:spPr/>
    </dgm:pt>
    <dgm:pt modelId="{21198F53-634C-4C5C-99EF-3093B33BB792}" type="pres">
      <dgm:prSet presAssocID="{A8AB6516-F8B1-4CE4-8EED-9B4B537394CC}" presName="sibTrans" presStyleLbl="sibTrans2D1" presStyleIdx="0" presStyleCnt="3"/>
      <dgm:spPr/>
    </dgm:pt>
    <dgm:pt modelId="{B7784755-4CBD-4E0C-9830-FF370D959D97}" type="pres">
      <dgm:prSet presAssocID="{A8AB6516-F8B1-4CE4-8EED-9B4B537394CC}" presName="connectorText" presStyleLbl="sibTrans2D1" presStyleIdx="0" presStyleCnt="3"/>
      <dgm:spPr/>
    </dgm:pt>
    <dgm:pt modelId="{D6B1D2CA-ECC3-43F3-9E17-68BBCC12F868}" type="pres">
      <dgm:prSet presAssocID="{93BCA03D-3008-4EF5-8CB5-2152C26F5F86}" presName="node" presStyleLbl="node1" presStyleIdx="1" presStyleCnt="3">
        <dgm:presLayoutVars>
          <dgm:bulletEnabled val="1"/>
        </dgm:presLayoutVars>
      </dgm:prSet>
      <dgm:spPr/>
    </dgm:pt>
    <dgm:pt modelId="{1A30B72D-D47D-4C8D-AC24-2DB6675DA1C3}" type="pres">
      <dgm:prSet presAssocID="{3F1F46A6-BC24-40D7-B473-4F1A74DD45C2}" presName="sibTrans" presStyleLbl="sibTrans2D1" presStyleIdx="1" presStyleCnt="3"/>
      <dgm:spPr/>
    </dgm:pt>
    <dgm:pt modelId="{B19D2A63-D19D-4B5C-AEF0-FA0104C29B02}" type="pres">
      <dgm:prSet presAssocID="{3F1F46A6-BC24-40D7-B473-4F1A74DD45C2}" presName="connectorText" presStyleLbl="sibTrans2D1" presStyleIdx="1" presStyleCnt="3"/>
      <dgm:spPr/>
    </dgm:pt>
    <dgm:pt modelId="{51075429-AE91-4A6D-A26E-20A8F327B6E0}" type="pres">
      <dgm:prSet presAssocID="{29EE7583-692A-4590-877A-BA30EDD69ACD}" presName="node" presStyleLbl="node1" presStyleIdx="2" presStyleCnt="3">
        <dgm:presLayoutVars>
          <dgm:bulletEnabled val="1"/>
        </dgm:presLayoutVars>
      </dgm:prSet>
      <dgm:spPr/>
    </dgm:pt>
    <dgm:pt modelId="{4B2D1FA7-21FB-4A0D-9451-0E03AE11F12A}" type="pres">
      <dgm:prSet presAssocID="{3C22953B-86EC-434A-BD97-4EE32F28567F}" presName="sibTrans" presStyleLbl="sibTrans2D1" presStyleIdx="2" presStyleCnt="3"/>
      <dgm:spPr/>
    </dgm:pt>
    <dgm:pt modelId="{3AD96450-5FB5-4266-A235-55B57ED06FFB}" type="pres">
      <dgm:prSet presAssocID="{3C22953B-86EC-434A-BD97-4EE32F28567F}" presName="connectorText" presStyleLbl="sibTrans2D1" presStyleIdx="2" presStyleCnt="3"/>
      <dgm:spPr/>
    </dgm:pt>
  </dgm:ptLst>
  <dgm:cxnLst>
    <dgm:cxn modelId="{6C1F8707-06E7-4E6C-B487-F61E5322DD5C}" type="presOf" srcId="{29EE7583-692A-4590-877A-BA30EDD69ACD}" destId="{51075429-AE91-4A6D-A26E-20A8F327B6E0}" srcOrd="0" destOrd="0" presId="urn:microsoft.com/office/officeart/2005/8/layout/cycle7"/>
    <dgm:cxn modelId="{9DA83628-5337-4391-9261-A22C56D4CFE9}" type="presOf" srcId="{A8AB6516-F8B1-4CE4-8EED-9B4B537394CC}" destId="{B7784755-4CBD-4E0C-9830-FF370D959D97}" srcOrd="1" destOrd="0" presId="urn:microsoft.com/office/officeart/2005/8/layout/cycle7"/>
    <dgm:cxn modelId="{7D50E936-FE68-435A-9D86-491C7F225BAB}" type="presOf" srcId="{3C22953B-86EC-434A-BD97-4EE32F28567F}" destId="{3AD96450-5FB5-4266-A235-55B57ED06FFB}" srcOrd="1" destOrd="0" presId="urn:microsoft.com/office/officeart/2005/8/layout/cycle7"/>
    <dgm:cxn modelId="{A55EF237-7D1A-4768-B00F-F96E1FB940E9}" srcId="{3EF5CD45-B5CE-4BCE-9E56-237B815DD0E0}" destId="{93BCA03D-3008-4EF5-8CB5-2152C26F5F86}" srcOrd="1" destOrd="0" parTransId="{75019950-86C2-4970-A7C0-4ECC253EB5A2}" sibTransId="{3F1F46A6-BC24-40D7-B473-4F1A74DD45C2}"/>
    <dgm:cxn modelId="{51435A50-E34D-4B27-875D-3B06EDBD4927}" type="presOf" srcId="{3EF5CD45-B5CE-4BCE-9E56-237B815DD0E0}" destId="{370F524F-97A3-4BC3-B9E9-091BB0C7EE7D}" srcOrd="0" destOrd="0" presId="urn:microsoft.com/office/officeart/2005/8/layout/cycle7"/>
    <dgm:cxn modelId="{837F2F88-B052-4124-9CFD-57EFBD835313}" type="presOf" srcId="{93BCA03D-3008-4EF5-8CB5-2152C26F5F86}" destId="{D6B1D2CA-ECC3-43F3-9E17-68BBCC12F868}" srcOrd="0" destOrd="0" presId="urn:microsoft.com/office/officeart/2005/8/layout/cycle7"/>
    <dgm:cxn modelId="{7DD182A2-39E0-4996-887C-035AFEE91975}" type="presOf" srcId="{A8AB6516-F8B1-4CE4-8EED-9B4B537394CC}" destId="{21198F53-634C-4C5C-99EF-3093B33BB792}" srcOrd="0" destOrd="0" presId="urn:microsoft.com/office/officeart/2005/8/layout/cycle7"/>
    <dgm:cxn modelId="{483706AF-AA4A-4D83-809D-462CBA5E9D54}" type="presOf" srcId="{3C22953B-86EC-434A-BD97-4EE32F28567F}" destId="{4B2D1FA7-21FB-4A0D-9451-0E03AE11F12A}" srcOrd="0" destOrd="0" presId="urn:microsoft.com/office/officeart/2005/8/layout/cycle7"/>
    <dgm:cxn modelId="{3828BEB1-CFF0-49AA-B60D-3600094826B2}" type="presOf" srcId="{3F1F46A6-BC24-40D7-B473-4F1A74DD45C2}" destId="{B19D2A63-D19D-4B5C-AEF0-FA0104C29B02}" srcOrd="1" destOrd="0" presId="urn:microsoft.com/office/officeart/2005/8/layout/cycle7"/>
    <dgm:cxn modelId="{D9EC89B6-9593-4AC9-89FE-D57495814E89}" srcId="{3EF5CD45-B5CE-4BCE-9E56-237B815DD0E0}" destId="{7C69C6A2-6810-4910-AB96-8872EDD1E7D6}" srcOrd="0" destOrd="0" parTransId="{E626C34B-9A0C-48EA-A063-356D55959308}" sibTransId="{A8AB6516-F8B1-4CE4-8EED-9B4B537394CC}"/>
    <dgm:cxn modelId="{59AEEDC2-3F58-4538-A5A3-C4C32D5F3743}" srcId="{3EF5CD45-B5CE-4BCE-9E56-237B815DD0E0}" destId="{29EE7583-692A-4590-877A-BA30EDD69ACD}" srcOrd="2" destOrd="0" parTransId="{608ABC57-F3AE-4898-92EE-16384AC52ED8}" sibTransId="{3C22953B-86EC-434A-BD97-4EE32F28567F}"/>
    <dgm:cxn modelId="{840F1ED7-1307-4AB1-8D8A-96FB915BFE60}" type="presOf" srcId="{7C69C6A2-6810-4910-AB96-8872EDD1E7D6}" destId="{6335605C-9331-4887-B7D3-BC240AE11DC3}" srcOrd="0" destOrd="0" presId="urn:microsoft.com/office/officeart/2005/8/layout/cycle7"/>
    <dgm:cxn modelId="{9DC5A4EF-D531-453B-9E1E-05815B0FD0EF}" type="presOf" srcId="{3F1F46A6-BC24-40D7-B473-4F1A74DD45C2}" destId="{1A30B72D-D47D-4C8D-AC24-2DB6675DA1C3}" srcOrd="0" destOrd="0" presId="urn:microsoft.com/office/officeart/2005/8/layout/cycle7"/>
    <dgm:cxn modelId="{FDAC1B5E-733C-4ED2-A5FE-56EB2FFE389A}" type="presParOf" srcId="{370F524F-97A3-4BC3-B9E9-091BB0C7EE7D}" destId="{6335605C-9331-4887-B7D3-BC240AE11DC3}" srcOrd="0" destOrd="0" presId="urn:microsoft.com/office/officeart/2005/8/layout/cycle7"/>
    <dgm:cxn modelId="{11DD5996-C95D-46FF-9961-DDBD38B1035C}" type="presParOf" srcId="{370F524F-97A3-4BC3-B9E9-091BB0C7EE7D}" destId="{21198F53-634C-4C5C-99EF-3093B33BB792}" srcOrd="1" destOrd="0" presId="urn:microsoft.com/office/officeart/2005/8/layout/cycle7"/>
    <dgm:cxn modelId="{85FCBA02-8AB5-442B-8D10-55CA1C41E5F3}" type="presParOf" srcId="{21198F53-634C-4C5C-99EF-3093B33BB792}" destId="{B7784755-4CBD-4E0C-9830-FF370D959D97}" srcOrd="0" destOrd="0" presId="urn:microsoft.com/office/officeart/2005/8/layout/cycle7"/>
    <dgm:cxn modelId="{DCA0EC08-51E2-42AE-99F4-289CFC8038B6}" type="presParOf" srcId="{370F524F-97A3-4BC3-B9E9-091BB0C7EE7D}" destId="{D6B1D2CA-ECC3-43F3-9E17-68BBCC12F868}" srcOrd="2" destOrd="0" presId="urn:microsoft.com/office/officeart/2005/8/layout/cycle7"/>
    <dgm:cxn modelId="{C37A78AE-8C27-443F-9CEA-671FEA7F81E4}" type="presParOf" srcId="{370F524F-97A3-4BC3-B9E9-091BB0C7EE7D}" destId="{1A30B72D-D47D-4C8D-AC24-2DB6675DA1C3}" srcOrd="3" destOrd="0" presId="urn:microsoft.com/office/officeart/2005/8/layout/cycle7"/>
    <dgm:cxn modelId="{42BCD4C1-FAA1-49E2-93D7-C5AC19403768}" type="presParOf" srcId="{1A30B72D-D47D-4C8D-AC24-2DB6675DA1C3}" destId="{B19D2A63-D19D-4B5C-AEF0-FA0104C29B02}" srcOrd="0" destOrd="0" presId="urn:microsoft.com/office/officeart/2005/8/layout/cycle7"/>
    <dgm:cxn modelId="{5D6E8B26-744A-482F-9DE2-C6C9B2E05092}" type="presParOf" srcId="{370F524F-97A3-4BC3-B9E9-091BB0C7EE7D}" destId="{51075429-AE91-4A6D-A26E-20A8F327B6E0}" srcOrd="4" destOrd="0" presId="urn:microsoft.com/office/officeart/2005/8/layout/cycle7"/>
    <dgm:cxn modelId="{5DCCCB99-8AA2-4BA0-B2EC-7CD86AAE836B}" type="presParOf" srcId="{370F524F-97A3-4BC3-B9E9-091BB0C7EE7D}" destId="{4B2D1FA7-21FB-4A0D-9451-0E03AE11F12A}" srcOrd="5" destOrd="0" presId="urn:microsoft.com/office/officeart/2005/8/layout/cycle7"/>
    <dgm:cxn modelId="{DF24EECC-FD2D-4E39-88BE-F806752624A8}" type="presParOf" srcId="{4B2D1FA7-21FB-4A0D-9451-0E03AE11F12A}" destId="{3AD96450-5FB5-4266-A235-55B57ED06FF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C516F-3547-438C-A1BD-1AA087869471}" type="doc">
      <dgm:prSet loTypeId="urn:microsoft.com/office/officeart/2005/8/layout/venn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3D34819C-509E-41E9-AD8B-9634DDD043C3}">
      <dgm:prSet phldrT="[Text]" phldr="0"/>
      <dgm:spPr/>
      <dgm:t>
        <a:bodyPr/>
        <a:lstStyle/>
        <a:p>
          <a:pPr rtl="0"/>
          <a:r>
            <a:rPr lang="en-GB" b="0" i="0" u="none" strike="noStrike" cap="none" baseline="0" noProof="0" dirty="0">
              <a:latin typeface="Calibri"/>
              <a:cs typeface="Calibri"/>
            </a:rPr>
            <a:t>Reflection – Journals </a:t>
          </a:r>
          <a:endParaRPr lang="en-GB" dirty="0"/>
        </a:p>
      </dgm:t>
    </dgm:pt>
    <dgm:pt modelId="{6928AE98-700F-4B3F-9249-3FB9C7FF1488}" type="parTrans" cxnId="{10895AC5-1B39-4B1E-8FA9-BC0493FD08BB}">
      <dgm:prSet/>
      <dgm:spPr/>
      <dgm:t>
        <a:bodyPr/>
        <a:lstStyle/>
        <a:p>
          <a:endParaRPr lang="en-GB"/>
        </a:p>
      </dgm:t>
    </dgm:pt>
    <dgm:pt modelId="{C9CDE356-C813-41AB-89FC-9BEEA963B15B}" type="sibTrans" cxnId="{10895AC5-1B39-4B1E-8FA9-BC0493FD08BB}">
      <dgm:prSet/>
      <dgm:spPr/>
      <dgm:t>
        <a:bodyPr/>
        <a:lstStyle/>
        <a:p>
          <a:endParaRPr lang="en-GB"/>
        </a:p>
      </dgm:t>
    </dgm:pt>
    <dgm:pt modelId="{7AAD089E-D258-4FA3-B34E-A70FC4193D73}">
      <dgm:prSet phldrT="[Text]" phldr="0"/>
      <dgm:spPr/>
      <dgm:t>
        <a:bodyPr/>
        <a:lstStyle/>
        <a:p>
          <a:pPr rtl="0"/>
          <a:r>
            <a:rPr lang="en-GB" dirty="0">
              <a:latin typeface="Calibri"/>
            </a:rPr>
            <a:t>Tools - MIndfulness</a:t>
          </a:r>
          <a:endParaRPr lang="en-GB" dirty="0"/>
        </a:p>
      </dgm:t>
    </dgm:pt>
    <dgm:pt modelId="{9A4177AD-7B05-44FA-92CD-B8E10FA9CD17}" type="parTrans" cxnId="{9460A5D3-69A4-41F3-A68A-1DF8D9DFA61D}">
      <dgm:prSet/>
      <dgm:spPr/>
      <dgm:t>
        <a:bodyPr/>
        <a:lstStyle/>
        <a:p>
          <a:endParaRPr lang="en-GB"/>
        </a:p>
      </dgm:t>
    </dgm:pt>
    <dgm:pt modelId="{2104CE29-C8F1-4003-9848-EF5426FD2D68}" type="sibTrans" cxnId="{9460A5D3-69A4-41F3-A68A-1DF8D9DFA61D}">
      <dgm:prSet/>
      <dgm:spPr/>
      <dgm:t>
        <a:bodyPr/>
        <a:lstStyle/>
        <a:p>
          <a:endParaRPr lang="en-GB"/>
        </a:p>
      </dgm:t>
    </dgm:pt>
    <dgm:pt modelId="{179C68C7-D10C-4A5B-AFE9-B2C26DEA9D10}">
      <dgm:prSet phldrT="[Text]" phldr="0"/>
      <dgm:spPr/>
      <dgm:t>
        <a:bodyPr/>
        <a:lstStyle/>
        <a:p>
          <a:pPr rtl="0"/>
          <a:r>
            <a:rPr lang="en-GB" dirty="0">
              <a:latin typeface="Calibri"/>
            </a:rPr>
            <a:t>Techniques</a:t>
          </a:r>
          <a:r>
            <a:rPr lang="en-GB" dirty="0"/>
            <a:t> – habit trackers </a:t>
          </a:r>
        </a:p>
      </dgm:t>
    </dgm:pt>
    <dgm:pt modelId="{FF85DEEA-05B6-43EE-8686-7DD3884CA5E3}" type="parTrans" cxnId="{8B0E5851-2AF5-4B35-B76B-4E3EB14CAC0C}">
      <dgm:prSet/>
      <dgm:spPr/>
      <dgm:t>
        <a:bodyPr/>
        <a:lstStyle/>
        <a:p>
          <a:endParaRPr lang="en-GB"/>
        </a:p>
      </dgm:t>
    </dgm:pt>
    <dgm:pt modelId="{0D67C388-9EE4-4324-87DD-23AC8B294260}" type="sibTrans" cxnId="{8B0E5851-2AF5-4B35-B76B-4E3EB14CAC0C}">
      <dgm:prSet/>
      <dgm:spPr/>
      <dgm:t>
        <a:bodyPr/>
        <a:lstStyle/>
        <a:p>
          <a:endParaRPr lang="en-GB"/>
        </a:p>
      </dgm:t>
    </dgm:pt>
    <dgm:pt modelId="{F4E6C79C-AE6E-4E4A-919B-3385D397F39D}">
      <dgm:prSet phldrT="[Text]" phldr="0"/>
      <dgm:spPr/>
      <dgm:t>
        <a:bodyPr/>
        <a:lstStyle/>
        <a:p>
          <a:pPr rtl="0"/>
          <a:r>
            <a:rPr lang="en-GB"/>
            <a:t>Mind Management – Chimp paradox </a:t>
          </a:r>
        </a:p>
      </dgm:t>
    </dgm:pt>
    <dgm:pt modelId="{CF924471-082F-4DF8-AC09-6068B8AC3814}" type="parTrans" cxnId="{6E93B01C-F585-4E7F-9231-162941254A27}">
      <dgm:prSet/>
      <dgm:spPr/>
      <dgm:t>
        <a:bodyPr/>
        <a:lstStyle/>
        <a:p>
          <a:endParaRPr lang="en-GB"/>
        </a:p>
      </dgm:t>
    </dgm:pt>
    <dgm:pt modelId="{2AA67043-A00A-42FB-96E1-0AB781FBFAE9}" type="sibTrans" cxnId="{6E93B01C-F585-4E7F-9231-162941254A27}">
      <dgm:prSet/>
      <dgm:spPr/>
      <dgm:t>
        <a:bodyPr/>
        <a:lstStyle/>
        <a:p>
          <a:endParaRPr lang="en-GB"/>
        </a:p>
      </dgm:t>
    </dgm:pt>
    <dgm:pt modelId="{2CF68AC7-3142-4AF2-BA19-A87DF3C8A063}">
      <dgm:prSet phldr="0"/>
      <dgm:spPr/>
      <dgm:t>
        <a:bodyPr/>
        <a:lstStyle/>
        <a:p>
          <a:pPr rtl="0"/>
          <a:r>
            <a:rPr lang="en-GB" dirty="0">
              <a:latin typeface="Calibri"/>
            </a:rPr>
            <a:t>Self-regulation - Emotions </a:t>
          </a:r>
        </a:p>
      </dgm:t>
    </dgm:pt>
    <dgm:pt modelId="{6327FD7A-8646-49D5-9855-652429027D37}" type="parTrans" cxnId="{4D1C5482-5BF9-4737-B962-2C1D4517D943}">
      <dgm:prSet/>
      <dgm:spPr/>
    </dgm:pt>
    <dgm:pt modelId="{914A3B90-A157-485B-84B5-6DDA29052269}" type="sibTrans" cxnId="{4D1C5482-5BF9-4737-B962-2C1D4517D943}">
      <dgm:prSet/>
      <dgm:spPr/>
    </dgm:pt>
    <dgm:pt modelId="{BF631E5F-5291-4935-9442-227EDAE32C18}" type="pres">
      <dgm:prSet presAssocID="{E45C516F-3547-438C-A1BD-1AA087869471}" presName="Name0" presStyleCnt="0">
        <dgm:presLayoutVars>
          <dgm:dir/>
          <dgm:resizeHandles val="exact"/>
        </dgm:presLayoutVars>
      </dgm:prSet>
      <dgm:spPr/>
    </dgm:pt>
    <dgm:pt modelId="{2BB3FB81-0740-42F8-B343-50A87CD39F1D}" type="pres">
      <dgm:prSet presAssocID="{3D34819C-509E-41E9-AD8B-9634DDD043C3}" presName="Name5" presStyleLbl="vennNode1" presStyleIdx="0" presStyleCnt="5">
        <dgm:presLayoutVars>
          <dgm:bulletEnabled val="1"/>
        </dgm:presLayoutVars>
      </dgm:prSet>
      <dgm:spPr/>
    </dgm:pt>
    <dgm:pt modelId="{6777313B-2B91-409A-A682-4C849526D915}" type="pres">
      <dgm:prSet presAssocID="{C9CDE356-C813-41AB-89FC-9BEEA963B15B}" presName="space" presStyleCnt="0"/>
      <dgm:spPr/>
    </dgm:pt>
    <dgm:pt modelId="{DFC133B6-0B51-4332-BB84-3193DEE31C8E}" type="pres">
      <dgm:prSet presAssocID="{2CF68AC7-3142-4AF2-BA19-A87DF3C8A063}" presName="Name5" presStyleLbl="vennNode1" presStyleIdx="1" presStyleCnt="5">
        <dgm:presLayoutVars>
          <dgm:bulletEnabled val="1"/>
        </dgm:presLayoutVars>
      </dgm:prSet>
      <dgm:spPr/>
    </dgm:pt>
    <dgm:pt modelId="{0F8F910F-A263-4F97-A39A-141E093E2279}" type="pres">
      <dgm:prSet presAssocID="{914A3B90-A157-485B-84B5-6DDA29052269}" presName="space" presStyleCnt="0"/>
      <dgm:spPr/>
    </dgm:pt>
    <dgm:pt modelId="{50FB203D-329D-400A-B98C-C94B348E7F4B}" type="pres">
      <dgm:prSet presAssocID="{7AAD089E-D258-4FA3-B34E-A70FC4193D73}" presName="Name5" presStyleLbl="vennNode1" presStyleIdx="2" presStyleCnt="5">
        <dgm:presLayoutVars>
          <dgm:bulletEnabled val="1"/>
        </dgm:presLayoutVars>
      </dgm:prSet>
      <dgm:spPr/>
    </dgm:pt>
    <dgm:pt modelId="{A359B89C-0C2F-4DEA-9A03-3F35AAE3FB4E}" type="pres">
      <dgm:prSet presAssocID="{2104CE29-C8F1-4003-9848-EF5426FD2D68}" presName="space" presStyleCnt="0"/>
      <dgm:spPr/>
    </dgm:pt>
    <dgm:pt modelId="{59A1DD93-58F9-4246-A7DD-85F8B5DBF8AB}" type="pres">
      <dgm:prSet presAssocID="{179C68C7-D10C-4A5B-AFE9-B2C26DEA9D10}" presName="Name5" presStyleLbl="vennNode1" presStyleIdx="3" presStyleCnt="5">
        <dgm:presLayoutVars>
          <dgm:bulletEnabled val="1"/>
        </dgm:presLayoutVars>
      </dgm:prSet>
      <dgm:spPr/>
    </dgm:pt>
    <dgm:pt modelId="{D4D6B19C-B4DC-46F9-9843-8BED99DFA78D}" type="pres">
      <dgm:prSet presAssocID="{0D67C388-9EE4-4324-87DD-23AC8B294260}" presName="space" presStyleCnt="0"/>
      <dgm:spPr/>
    </dgm:pt>
    <dgm:pt modelId="{733F9D6F-EE73-456F-86FB-B0B783D914B7}" type="pres">
      <dgm:prSet presAssocID="{F4E6C79C-AE6E-4E4A-919B-3385D397F39D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6E93B01C-F585-4E7F-9231-162941254A27}" srcId="{E45C516F-3547-438C-A1BD-1AA087869471}" destId="{F4E6C79C-AE6E-4E4A-919B-3385D397F39D}" srcOrd="4" destOrd="0" parTransId="{CF924471-082F-4DF8-AC09-6068B8AC3814}" sibTransId="{2AA67043-A00A-42FB-96E1-0AB781FBFAE9}"/>
    <dgm:cxn modelId="{0EED103B-1068-40ED-838A-FA363CAA0CBA}" type="presOf" srcId="{3D34819C-509E-41E9-AD8B-9634DDD043C3}" destId="{2BB3FB81-0740-42F8-B343-50A87CD39F1D}" srcOrd="0" destOrd="0" presId="urn:microsoft.com/office/officeart/2005/8/layout/venn3"/>
    <dgm:cxn modelId="{0F969E69-385B-4A0D-A986-CC286585ADD4}" type="presOf" srcId="{E45C516F-3547-438C-A1BD-1AA087869471}" destId="{BF631E5F-5291-4935-9442-227EDAE32C18}" srcOrd="0" destOrd="0" presId="urn:microsoft.com/office/officeart/2005/8/layout/venn3"/>
    <dgm:cxn modelId="{8B0E5851-2AF5-4B35-B76B-4E3EB14CAC0C}" srcId="{E45C516F-3547-438C-A1BD-1AA087869471}" destId="{179C68C7-D10C-4A5B-AFE9-B2C26DEA9D10}" srcOrd="3" destOrd="0" parTransId="{FF85DEEA-05B6-43EE-8686-7DD3884CA5E3}" sibTransId="{0D67C388-9EE4-4324-87DD-23AC8B294260}"/>
    <dgm:cxn modelId="{3CEB6379-FD96-4A14-89CC-FE0E4F47B6EC}" type="presOf" srcId="{F4E6C79C-AE6E-4E4A-919B-3385D397F39D}" destId="{733F9D6F-EE73-456F-86FB-B0B783D914B7}" srcOrd="0" destOrd="0" presId="urn:microsoft.com/office/officeart/2005/8/layout/venn3"/>
    <dgm:cxn modelId="{4D1C5482-5BF9-4737-B962-2C1D4517D943}" srcId="{E45C516F-3547-438C-A1BD-1AA087869471}" destId="{2CF68AC7-3142-4AF2-BA19-A87DF3C8A063}" srcOrd="1" destOrd="0" parTransId="{6327FD7A-8646-49D5-9855-652429027D37}" sibTransId="{914A3B90-A157-485B-84B5-6DDA29052269}"/>
    <dgm:cxn modelId="{D7C6FAB5-D963-4D07-82F9-9C25D7082A89}" type="presOf" srcId="{179C68C7-D10C-4A5B-AFE9-B2C26DEA9D10}" destId="{59A1DD93-58F9-4246-A7DD-85F8B5DBF8AB}" srcOrd="0" destOrd="0" presId="urn:microsoft.com/office/officeart/2005/8/layout/venn3"/>
    <dgm:cxn modelId="{10895AC5-1B39-4B1E-8FA9-BC0493FD08BB}" srcId="{E45C516F-3547-438C-A1BD-1AA087869471}" destId="{3D34819C-509E-41E9-AD8B-9634DDD043C3}" srcOrd="0" destOrd="0" parTransId="{6928AE98-700F-4B3F-9249-3FB9C7FF1488}" sibTransId="{C9CDE356-C813-41AB-89FC-9BEEA963B15B}"/>
    <dgm:cxn modelId="{9460A5D3-69A4-41F3-A68A-1DF8D9DFA61D}" srcId="{E45C516F-3547-438C-A1BD-1AA087869471}" destId="{7AAD089E-D258-4FA3-B34E-A70FC4193D73}" srcOrd="2" destOrd="0" parTransId="{9A4177AD-7B05-44FA-92CD-B8E10FA9CD17}" sibTransId="{2104CE29-C8F1-4003-9848-EF5426FD2D68}"/>
    <dgm:cxn modelId="{84867AEB-8904-4161-8ECC-47DD60E67EF1}" type="presOf" srcId="{2CF68AC7-3142-4AF2-BA19-A87DF3C8A063}" destId="{DFC133B6-0B51-4332-BB84-3193DEE31C8E}" srcOrd="0" destOrd="0" presId="urn:microsoft.com/office/officeart/2005/8/layout/venn3"/>
    <dgm:cxn modelId="{20D157F1-2DB5-4505-9617-4E3C71320C3A}" type="presOf" srcId="{7AAD089E-D258-4FA3-B34E-A70FC4193D73}" destId="{50FB203D-329D-400A-B98C-C94B348E7F4B}" srcOrd="0" destOrd="0" presId="urn:microsoft.com/office/officeart/2005/8/layout/venn3"/>
    <dgm:cxn modelId="{4B04930A-CB69-4B1B-B461-04FDDC50D502}" type="presParOf" srcId="{BF631E5F-5291-4935-9442-227EDAE32C18}" destId="{2BB3FB81-0740-42F8-B343-50A87CD39F1D}" srcOrd="0" destOrd="0" presId="urn:microsoft.com/office/officeart/2005/8/layout/venn3"/>
    <dgm:cxn modelId="{CE16F64B-8925-48E4-A511-BFCEA4815800}" type="presParOf" srcId="{BF631E5F-5291-4935-9442-227EDAE32C18}" destId="{6777313B-2B91-409A-A682-4C849526D915}" srcOrd="1" destOrd="0" presId="urn:microsoft.com/office/officeart/2005/8/layout/venn3"/>
    <dgm:cxn modelId="{8984D38A-F7A1-4F0A-BA80-F171E0B82079}" type="presParOf" srcId="{BF631E5F-5291-4935-9442-227EDAE32C18}" destId="{DFC133B6-0B51-4332-BB84-3193DEE31C8E}" srcOrd="2" destOrd="0" presId="urn:microsoft.com/office/officeart/2005/8/layout/venn3"/>
    <dgm:cxn modelId="{B784CE4B-B250-4D16-B65F-300CE543EA6F}" type="presParOf" srcId="{BF631E5F-5291-4935-9442-227EDAE32C18}" destId="{0F8F910F-A263-4F97-A39A-141E093E2279}" srcOrd="3" destOrd="0" presId="urn:microsoft.com/office/officeart/2005/8/layout/venn3"/>
    <dgm:cxn modelId="{A625B992-16C1-4672-A578-AD15272DB62E}" type="presParOf" srcId="{BF631E5F-5291-4935-9442-227EDAE32C18}" destId="{50FB203D-329D-400A-B98C-C94B348E7F4B}" srcOrd="4" destOrd="0" presId="urn:microsoft.com/office/officeart/2005/8/layout/venn3"/>
    <dgm:cxn modelId="{874990F4-2178-415A-8AA3-B04A7FE52C33}" type="presParOf" srcId="{BF631E5F-5291-4935-9442-227EDAE32C18}" destId="{A359B89C-0C2F-4DEA-9A03-3F35AAE3FB4E}" srcOrd="5" destOrd="0" presId="urn:microsoft.com/office/officeart/2005/8/layout/venn3"/>
    <dgm:cxn modelId="{E9258E1D-8C0D-4821-80D6-4871FEDBD425}" type="presParOf" srcId="{BF631E5F-5291-4935-9442-227EDAE32C18}" destId="{59A1DD93-58F9-4246-A7DD-85F8B5DBF8AB}" srcOrd="6" destOrd="0" presId="urn:microsoft.com/office/officeart/2005/8/layout/venn3"/>
    <dgm:cxn modelId="{59AB201A-DF73-42DA-BFE6-1DDFBCBDDEE7}" type="presParOf" srcId="{BF631E5F-5291-4935-9442-227EDAE32C18}" destId="{D4D6B19C-B4DC-46F9-9843-8BED99DFA78D}" srcOrd="7" destOrd="0" presId="urn:microsoft.com/office/officeart/2005/8/layout/venn3"/>
    <dgm:cxn modelId="{B5DBCFA4-C03A-4E10-84E8-C3FC7C245D80}" type="presParOf" srcId="{BF631E5F-5291-4935-9442-227EDAE32C18}" destId="{733F9D6F-EE73-456F-86FB-B0B783D914B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605C-9331-4887-B7D3-BC240AE11DC3}">
      <dsp:nvSpPr>
        <dsp:cNvPr id="0" name=""/>
        <dsp:cNvSpPr/>
      </dsp:nvSpPr>
      <dsp:spPr>
        <a:xfrm>
          <a:off x="1236172" y="162289"/>
          <a:ext cx="1495807" cy="7479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/>
            </a:rPr>
            <a:t>Whole school</a:t>
          </a:r>
          <a:r>
            <a:rPr lang="en-GB" sz="1500" b="0" i="0" u="none" strike="noStrike" kern="1200" cap="none" baseline="0" noProof="0" dirty="0">
              <a:latin typeface="Calibri"/>
              <a:cs typeface="Calibri"/>
            </a:rPr>
            <a:t> staff training</a:t>
          </a:r>
          <a:r>
            <a:rPr lang="en-GB" sz="1500" kern="1200" dirty="0">
              <a:latin typeface="Calibri"/>
            </a:rPr>
            <a:t> </a:t>
          </a:r>
          <a:endParaRPr lang="en-GB" sz="1500" kern="1200" dirty="0"/>
        </a:p>
      </dsp:txBody>
      <dsp:txXfrm>
        <a:off x="1258077" y="184194"/>
        <a:ext cx="1451997" cy="704093"/>
      </dsp:txXfrm>
    </dsp:sp>
    <dsp:sp modelId="{21198F53-634C-4C5C-99EF-3093B33BB792}">
      <dsp:nvSpPr>
        <dsp:cNvPr id="0" name=""/>
        <dsp:cNvSpPr/>
      </dsp:nvSpPr>
      <dsp:spPr>
        <a:xfrm rot="3600000">
          <a:off x="2211840" y="1475068"/>
          <a:ext cx="779665" cy="2617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2290370" y="1527421"/>
        <a:ext cx="622605" cy="157060"/>
      </dsp:txXfrm>
    </dsp:sp>
    <dsp:sp modelId="{D6B1D2CA-ECC3-43F3-9E17-68BBCC12F868}">
      <dsp:nvSpPr>
        <dsp:cNvPr id="0" name=""/>
        <dsp:cNvSpPr/>
      </dsp:nvSpPr>
      <dsp:spPr>
        <a:xfrm>
          <a:off x="2471366" y="2301709"/>
          <a:ext cx="1495807" cy="7479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/>
            </a:rPr>
            <a:t>Student Flourish Programme </a:t>
          </a:r>
          <a:endParaRPr lang="en-GB" sz="1500" kern="1200" dirty="0"/>
        </a:p>
      </dsp:txBody>
      <dsp:txXfrm>
        <a:off x="2493271" y="2323614"/>
        <a:ext cx="1451997" cy="704093"/>
      </dsp:txXfrm>
    </dsp:sp>
    <dsp:sp modelId="{1A30B72D-D47D-4C8D-AC24-2DB6675DA1C3}">
      <dsp:nvSpPr>
        <dsp:cNvPr id="0" name=""/>
        <dsp:cNvSpPr/>
      </dsp:nvSpPr>
      <dsp:spPr>
        <a:xfrm rot="10800000">
          <a:off x="1594243" y="2544778"/>
          <a:ext cx="779665" cy="2617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40170"/>
            <a:satOff val="-3004"/>
            <a:lumOff val="154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1672773" y="2597131"/>
        <a:ext cx="622605" cy="157060"/>
      </dsp:txXfrm>
    </dsp:sp>
    <dsp:sp modelId="{51075429-AE91-4A6D-A26E-20A8F327B6E0}">
      <dsp:nvSpPr>
        <dsp:cNvPr id="0" name=""/>
        <dsp:cNvSpPr/>
      </dsp:nvSpPr>
      <dsp:spPr>
        <a:xfrm>
          <a:off x="977" y="2301709"/>
          <a:ext cx="1495807" cy="7479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alibri"/>
            </a:rPr>
            <a:t>Community link</a:t>
          </a:r>
          <a:endParaRPr lang="en-GB" sz="1500" kern="1200" dirty="0"/>
        </a:p>
      </dsp:txBody>
      <dsp:txXfrm>
        <a:off x="22882" y="2323614"/>
        <a:ext cx="1451997" cy="704093"/>
      </dsp:txXfrm>
    </dsp:sp>
    <dsp:sp modelId="{4B2D1FA7-21FB-4A0D-9451-0E03AE11F12A}">
      <dsp:nvSpPr>
        <dsp:cNvPr id="0" name=""/>
        <dsp:cNvSpPr/>
      </dsp:nvSpPr>
      <dsp:spPr>
        <a:xfrm rot="18000000">
          <a:off x="976646" y="1475068"/>
          <a:ext cx="779665" cy="2617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055176" y="1527421"/>
        <a:ext cx="622605" cy="157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3FB81-0740-42F8-B343-50A87CD39F1D}">
      <dsp:nvSpPr>
        <dsp:cNvPr id="0" name=""/>
        <dsp:cNvSpPr/>
      </dsp:nvSpPr>
      <dsp:spPr>
        <a:xfrm>
          <a:off x="1063" y="1100941"/>
          <a:ext cx="2073940" cy="207394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36" tIns="21590" rIns="114136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u="none" strike="noStrike" kern="1200" cap="none" baseline="0" noProof="0" dirty="0">
              <a:latin typeface="Calibri"/>
              <a:cs typeface="Calibri"/>
            </a:rPr>
            <a:t>Reflection – Journals </a:t>
          </a:r>
          <a:endParaRPr lang="en-GB" sz="1700" kern="1200" dirty="0"/>
        </a:p>
      </dsp:txBody>
      <dsp:txXfrm>
        <a:off x="304784" y="1404662"/>
        <a:ext cx="1466498" cy="1466498"/>
      </dsp:txXfrm>
    </dsp:sp>
    <dsp:sp modelId="{DFC133B6-0B51-4332-BB84-3193DEE31C8E}">
      <dsp:nvSpPr>
        <dsp:cNvPr id="0" name=""/>
        <dsp:cNvSpPr/>
      </dsp:nvSpPr>
      <dsp:spPr>
        <a:xfrm>
          <a:off x="1660215" y="1100941"/>
          <a:ext cx="2073940" cy="2073940"/>
        </a:xfrm>
        <a:prstGeom prst="ellipse">
          <a:avLst/>
        </a:prstGeom>
        <a:solidFill>
          <a:schemeClr val="accent2">
            <a:shade val="80000"/>
            <a:alpha val="5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36" tIns="21590" rIns="114136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/>
            </a:rPr>
            <a:t>Self-regulation - Emotions </a:t>
          </a:r>
        </a:p>
      </dsp:txBody>
      <dsp:txXfrm>
        <a:off x="1963936" y="1404662"/>
        <a:ext cx="1466498" cy="1466498"/>
      </dsp:txXfrm>
    </dsp:sp>
    <dsp:sp modelId="{50FB203D-329D-400A-B98C-C94B348E7F4B}">
      <dsp:nvSpPr>
        <dsp:cNvPr id="0" name=""/>
        <dsp:cNvSpPr/>
      </dsp:nvSpPr>
      <dsp:spPr>
        <a:xfrm>
          <a:off x="3319367" y="1100941"/>
          <a:ext cx="2073940" cy="2073940"/>
        </a:xfrm>
        <a:prstGeom prst="ellipse">
          <a:avLst/>
        </a:prstGeom>
        <a:solidFill>
          <a:schemeClr val="accent2">
            <a:shade val="80000"/>
            <a:alpha val="5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36" tIns="21590" rIns="114136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/>
            </a:rPr>
            <a:t>Tools - MIndfulness</a:t>
          </a:r>
          <a:endParaRPr lang="en-GB" sz="1700" kern="1200" dirty="0"/>
        </a:p>
      </dsp:txBody>
      <dsp:txXfrm>
        <a:off x="3623088" y="1404662"/>
        <a:ext cx="1466498" cy="1466498"/>
      </dsp:txXfrm>
    </dsp:sp>
    <dsp:sp modelId="{59A1DD93-58F9-4246-A7DD-85F8B5DBF8AB}">
      <dsp:nvSpPr>
        <dsp:cNvPr id="0" name=""/>
        <dsp:cNvSpPr/>
      </dsp:nvSpPr>
      <dsp:spPr>
        <a:xfrm>
          <a:off x="4978520" y="1100941"/>
          <a:ext cx="2073940" cy="2073940"/>
        </a:xfrm>
        <a:prstGeom prst="ellipse">
          <a:avLst/>
        </a:prstGeom>
        <a:solidFill>
          <a:schemeClr val="accent2">
            <a:shade val="80000"/>
            <a:alpha val="5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36" tIns="21590" rIns="114136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Calibri"/>
            </a:rPr>
            <a:t>Techniques</a:t>
          </a:r>
          <a:r>
            <a:rPr lang="en-GB" sz="1700" kern="1200" dirty="0"/>
            <a:t> – habit trackers </a:t>
          </a:r>
        </a:p>
      </dsp:txBody>
      <dsp:txXfrm>
        <a:off x="5282241" y="1404662"/>
        <a:ext cx="1466498" cy="1466498"/>
      </dsp:txXfrm>
    </dsp:sp>
    <dsp:sp modelId="{733F9D6F-EE73-456F-86FB-B0B783D914B7}">
      <dsp:nvSpPr>
        <dsp:cNvPr id="0" name=""/>
        <dsp:cNvSpPr/>
      </dsp:nvSpPr>
      <dsp:spPr>
        <a:xfrm>
          <a:off x="6637672" y="1100941"/>
          <a:ext cx="2073940" cy="2073940"/>
        </a:xfrm>
        <a:prstGeom prst="ellipse">
          <a:avLst/>
        </a:prstGeom>
        <a:solidFill>
          <a:schemeClr val="accent2">
            <a:shade val="80000"/>
            <a:alpha val="5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136" tIns="21590" rIns="114136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Mind Management – Chimp paradox </a:t>
          </a:r>
        </a:p>
      </dsp:txBody>
      <dsp:txXfrm>
        <a:off x="6941393" y="1404662"/>
        <a:ext cx="1466498" cy="1466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A74E5B-CCCE-41CC-B5F9-D6E979D2A6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0A675-BAC0-4C61-9B9C-180CD54567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6D28-7087-4F40-B871-E96E2B506DDE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312EE4-6405-4F46-9E05-DF94D9F987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2F01C3-5E25-45C5-A2AE-7595FC396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23874-0636-43AF-B942-E690BCF204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D8A35-69B1-4BFA-8AEF-D168101CB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615A8D-1764-4530-B0A4-7D2A6F3B9F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634E2949-7A16-467F-8A1D-34F4DDDF3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62C0DC27-F44B-47FF-A766-395D658F29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E4F29594-9A4E-428B-B519-29ADF6E3B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60D3F6-54D6-49E9-B9C4-71B69D45FA4D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21702"/>
            <a:ext cx="7772400" cy="588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44800"/>
            <a:ext cx="64008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5852-E8C9-4824-880A-BE763C8E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4B201-A977-4284-B1F6-A386F71B5016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ED8B-417A-4F29-A784-3E32C3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94313-A441-4BD3-8282-C2C0B508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16CCC-BB4A-4146-B353-081B8A6B4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1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E5411-AB23-430A-82E4-0C0798CD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FDD08-108B-40AC-A7E4-15C1FCE0636F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35E3D-AFE1-4B21-8862-1C4218E2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7EAB3-0712-4959-ADD9-DE44D16A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C2F5-B3C1-451B-9FC6-5D8617239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80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94200"/>
            <a:ext cx="2057400" cy="936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94200"/>
            <a:ext cx="6019800" cy="936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448C9-E78A-4A13-BA1F-327F274D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2B29C-91AF-4115-8CF9-57FBBCA15279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FEF1-4ADE-442A-9635-8496AB2C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54B9-7C7E-44A1-84D1-380F01C9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952AD-9D45-454C-9E17-C1DB6E7B7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75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A2129-A01B-4365-B06E-C5CE9A13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E6A6B-2EBE-4815-8242-1F57AE61D80E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FAF43-7E20-422C-B8E1-6A1585E6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BF9A-6B55-479E-8049-D4EF7DEE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07E33-6C77-4D3E-B75C-39DD651E8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92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627602"/>
            <a:ext cx="7772400" cy="544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626854"/>
            <a:ext cx="7772400" cy="600074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802C-9A70-4E3F-8009-583F2D1A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65668-3531-46D0-8DAD-5AC7AE51F969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1C13-7059-4B6A-A5A7-B5E52DCD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259AB-2291-41C7-8917-4387103B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C97B3-5BE2-4F2B-8E95-E7225B4C2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80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3200"/>
            <a:ext cx="4038600" cy="7241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03200"/>
            <a:ext cx="4038600" cy="7241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AC7526-E906-4850-B35A-025507E7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8072F-4C4F-4537-8B89-BB68637B6EF5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E885AF-25D9-4FE1-85E7-E0402B36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52E880-BFEA-4A8C-B301-87E18AED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0A8B6-82FE-4653-B55F-9444D984B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552"/>
            <a:ext cx="82296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140452"/>
            <a:ext cx="4040188" cy="2559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99500"/>
            <a:ext cx="4040188" cy="15805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140452"/>
            <a:ext cx="4041775" cy="25590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8699500"/>
            <a:ext cx="4041775" cy="158051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0E6AD1-E900-4F2A-AC45-EDF64371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EF0429-67B5-4DEC-BD9F-75F84498BA15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022FC9-46EF-430C-A595-9270FF49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AF73A2-83FB-466F-A26E-24258A10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5A020-7DA3-4571-AB2C-9F1A332E8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E98FC6-3C9C-4BF2-9E24-E24CE996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5A0F3B-7E06-47F4-A375-B57F9E4EED06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9A4793-A9DA-40ED-8DDA-0646EFB6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08665C-E7C7-44E0-86D1-20F67ADF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6181C-8BEF-474A-A421-8A8931E06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3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DE77BE-A606-4595-9623-702931EB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7842BD-5CA0-4DAA-8850-FE0EDE70489F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4851EF-5561-498D-B160-B0D05D5D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A5A16A-EA6F-4F1C-B1FE-B2B2AD15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848F-8BF7-45DE-8620-C427CFE89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38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92200"/>
            <a:ext cx="3008313" cy="464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92202"/>
            <a:ext cx="5111750" cy="234124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740402"/>
            <a:ext cx="3008313" cy="18764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74108-F74C-4F14-A0FA-6CE39FA6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E349F-593F-44CD-B543-62A7475657BF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172069-1DF3-4C6C-8448-7212D0E3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CF7AAA-60FD-4A84-BD77-6C17E4F8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A96B9-16C9-47B1-82F1-FE7DFF352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67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9202400"/>
            <a:ext cx="5486400" cy="2266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451100"/>
            <a:ext cx="5486400" cy="1645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21469352"/>
            <a:ext cx="5486400" cy="3219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C792F4-3BF3-4737-BCB1-E744FD85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DEA5B-BA0F-4248-9E87-3B1DD90F1F8F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F0BAD4-13C4-4F55-ADED-C98C9BA2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8F4340-13E0-45D6-ABD2-EF967C3B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D53D4-05EC-40FE-93D2-CE95F5A69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01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920E518-6973-4544-A5C8-95F6EBF22B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9855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566058-2ADC-4B6F-8FF6-AC943128E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6400800"/>
            <a:ext cx="8229600" cy="181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2EDE-B7E4-4F69-B867-DEC879488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25425400"/>
            <a:ext cx="2133600" cy="1460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B0170FEF-25CF-410A-9145-ED115BCA75F4}" type="datetimeFigureOut">
              <a:rPr lang="en-US" altLang="en-US"/>
              <a:pPr/>
              <a:t>7/10/2020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3C1C7-0659-49A9-A4D1-B763E879B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25425400"/>
            <a:ext cx="2895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D7A25-E8DE-4386-B8F2-4408157C1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25425400"/>
            <a:ext cx="2133600" cy="1460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88C7111-FBB0-478E-AE41-3393688E79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image" Target="../media/image5.sv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11.png"/><Relationship Id="rId28" Type="http://schemas.openxmlformats.org/officeDocument/2006/relationships/image" Target="../media/image16.sv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Relationship Id="rId22" Type="http://schemas.openxmlformats.org/officeDocument/2006/relationships/image" Target="../media/image10.sv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" name="Rectangle 14795">
            <a:extLst>
              <a:ext uri="{FF2B5EF4-FFF2-40B4-BE49-F238E27FC236}">
                <a16:creationId xmlns:a16="http://schemas.microsoft.com/office/drawing/2014/main" id="{63E3FFDE-F27E-40EF-AD3B-C29D4218FAB2}"/>
              </a:ext>
            </a:extLst>
          </p:cNvPr>
          <p:cNvSpPr/>
          <p:nvPr/>
        </p:nvSpPr>
        <p:spPr>
          <a:xfrm>
            <a:off x="3321349" y="20775462"/>
            <a:ext cx="914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759095-09D4-44AB-A45A-9FCE3A6E9AC2}"/>
              </a:ext>
            </a:extLst>
          </p:cNvPr>
          <p:cNvSpPr/>
          <p:nvPr/>
        </p:nvSpPr>
        <p:spPr>
          <a:xfrm>
            <a:off x="-1588" y="0"/>
            <a:ext cx="7279618" cy="3302000"/>
          </a:xfrm>
          <a:prstGeom prst="rect">
            <a:avLst/>
          </a:prstGeom>
          <a:solidFill>
            <a:srgbClr val="E9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14338" name="TextBox 6">
            <a:extLst>
              <a:ext uri="{FF2B5EF4-FFF2-40B4-BE49-F238E27FC236}">
                <a16:creationId xmlns:a16="http://schemas.microsoft.com/office/drawing/2014/main" id="{BE30E2DC-2524-4DC0-AC8E-219D8F5C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390" y="161057"/>
            <a:ext cx="7124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bg1"/>
                </a:solidFill>
                <a:latin typeface="Cambria"/>
                <a:ea typeface="ＭＳ Ｐゴシック"/>
              </a:rPr>
              <a:t>FLOURISH</a:t>
            </a:r>
            <a:endParaRPr lang="en-US" altLang="en-US" sz="4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CBCCB50C-7D49-4CEF-B3B2-6F019133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781" y="1120356"/>
            <a:ext cx="502671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   </a:t>
            </a:r>
            <a:r>
              <a:rPr lang="en-GB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To</a:t>
            </a:r>
            <a:endParaRPr lang="en-US">
              <a:solidFill>
                <a:schemeClr val="bg1"/>
              </a:solidFill>
              <a:latin typeface="Calibri"/>
              <a:ea typeface="ＭＳ Ｐゴシック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         Flourish</a:t>
            </a:r>
            <a:r>
              <a:rPr lang="en-GB" sz="16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 (v.) :    </a:t>
            </a:r>
            <a:r>
              <a:rPr lang="en-GB" sz="1600" dirty="0" err="1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flour·ish</a:t>
            </a:r>
            <a:endParaRPr lang="en-US" sz="1600">
              <a:solidFill>
                <a:schemeClr val="bg1"/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GB" sz="16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                             </a:t>
            </a:r>
            <a:r>
              <a:rPr lang="en-GB" sz="1600" err="1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Flōrēre</a:t>
            </a:r>
            <a:endParaRPr lang="en-GB" sz="1600">
              <a:solidFill>
                <a:schemeClr val="bg1"/>
              </a:solidFill>
              <a:latin typeface="Calibri"/>
              <a:ea typeface="ＭＳ Ｐゴシック"/>
              <a:cs typeface="Calibri"/>
            </a:endParaRPr>
          </a:p>
          <a:p>
            <a:endParaRPr lang="en-GB" sz="1400" dirty="0">
              <a:solidFill>
                <a:schemeClr val="bg1"/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grow </a:t>
            </a:r>
            <a:r>
              <a:rPr lang="en-GB" sz="14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or </a:t>
            </a:r>
            <a:r>
              <a:rPr lang="en-GB" sz="1400" b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develop</a:t>
            </a:r>
            <a:r>
              <a:rPr lang="en-GB" sz="14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 in a healthy way;  develop successfully; thrive in growth; to be in a vigorous state; to prosper; </a:t>
            </a:r>
            <a:r>
              <a:rPr lang="en-GB" sz="1400" b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to be in one’s prime.</a:t>
            </a:r>
            <a:endParaRPr lang="en-US" sz="1400" dirty="0">
              <a:solidFill>
                <a:schemeClr val="bg1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BFF272C-D2A4-49A2-83FA-B550F61A17D7}"/>
              </a:ext>
            </a:extLst>
          </p:cNvPr>
          <p:cNvSpPr/>
          <p:nvPr/>
        </p:nvSpPr>
        <p:spPr>
          <a:xfrm>
            <a:off x="0" y="24366717"/>
            <a:ext cx="9175840" cy="3071544"/>
          </a:xfrm>
          <a:prstGeom prst="rect">
            <a:avLst/>
          </a:prstGeom>
          <a:solidFill>
            <a:srgbClr val="1F2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1" name="TextBox 14">
            <a:extLst>
              <a:ext uri="{FF2B5EF4-FFF2-40B4-BE49-F238E27FC236}">
                <a16:creationId xmlns:a16="http://schemas.microsoft.com/office/drawing/2014/main" id="{BDD79503-4E00-461F-A7E0-34536BBA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4604663"/>
            <a:ext cx="2668588" cy="229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Flourish is in its first stages of development and already we have seen a positive response.</a:t>
            </a:r>
          </a:p>
          <a:p>
            <a:pPr>
              <a:lnSpc>
                <a:spcPct val="120000"/>
              </a:lnSpc>
            </a:pPr>
            <a:r>
              <a:rPr lang="en-US" altLang="en-US" sz="120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2020 and beyond:</a:t>
            </a:r>
          </a:p>
          <a:p>
            <a:pPr>
              <a:lnSpc>
                <a:spcPct val="120000"/>
              </a:lnSpc>
            </a:pPr>
            <a:r>
              <a:rPr lang="en-US" altLang="en-US" sz="1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Flourish becomes part of regular staff training</a:t>
            </a:r>
          </a:p>
          <a:p>
            <a:pPr>
              <a:lnSpc>
                <a:spcPct val="120000"/>
              </a:lnSpc>
            </a:pPr>
            <a:r>
              <a:rPr lang="en-US" altLang="en-US" sz="1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Embedded in into PSHE </a:t>
            </a:r>
          </a:p>
          <a:p>
            <a:pPr>
              <a:lnSpc>
                <a:spcPct val="120000"/>
              </a:lnSpc>
            </a:pPr>
            <a:r>
              <a:rPr lang="en-US" altLang="en-US" sz="1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Established in form time </a:t>
            </a:r>
          </a:p>
          <a:p>
            <a:pPr>
              <a:lnSpc>
                <a:spcPct val="120000"/>
              </a:lnSpc>
            </a:pPr>
            <a:r>
              <a:rPr lang="en-US" altLang="en-US" sz="1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Regular feature of communication via </a:t>
            </a:r>
            <a:r>
              <a:rPr lang="en-US" altLang="en-US" sz="120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Nidd News</a:t>
            </a:r>
            <a:endParaRPr lang="en-US" altLang="en-US" sz="120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95BCA5-93B9-4C58-9CDC-8DB54CC2C956}"/>
              </a:ext>
            </a:extLst>
          </p:cNvPr>
          <p:cNvCxnSpPr/>
          <p:nvPr/>
        </p:nvCxnSpPr>
        <p:spPr>
          <a:xfrm>
            <a:off x="3690938" y="24620538"/>
            <a:ext cx="0" cy="1947862"/>
          </a:xfrm>
          <a:prstGeom prst="line">
            <a:avLst/>
          </a:prstGeom>
          <a:ln>
            <a:solidFill>
              <a:srgbClr val="E921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142950D-64EE-4560-B19C-7E16C9DAB6A9}"/>
              </a:ext>
            </a:extLst>
          </p:cNvPr>
          <p:cNvCxnSpPr/>
          <p:nvPr/>
        </p:nvCxnSpPr>
        <p:spPr>
          <a:xfrm>
            <a:off x="6281738" y="24620538"/>
            <a:ext cx="0" cy="1947862"/>
          </a:xfrm>
          <a:prstGeom prst="line">
            <a:avLst/>
          </a:prstGeom>
          <a:ln>
            <a:solidFill>
              <a:srgbClr val="E921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4" name="Rectangle 17">
            <a:extLst>
              <a:ext uri="{FF2B5EF4-FFF2-40B4-BE49-F238E27FC236}">
                <a16:creationId xmlns:a16="http://schemas.microsoft.com/office/drawing/2014/main" id="{4D02E171-5EC8-4D70-9B5D-690F9D80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24806275"/>
            <a:ext cx="2051050" cy="7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200" b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#flourish</a:t>
            </a:r>
          </a:p>
          <a:p>
            <a:pPr algn="ctr">
              <a:lnSpc>
                <a:spcPct val="120000"/>
              </a:lnSpc>
            </a:pPr>
            <a:r>
              <a:rPr lang="en-US" altLang="en-US" sz="1200" b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#TEAMNIDD</a:t>
            </a:r>
            <a:endParaRPr lang="en-US" altLang="en-US" sz="1200" b="1" dirty="0">
              <a:solidFill>
                <a:schemeClr val="bg1"/>
              </a:solidFill>
              <a:cs typeface="Calibri"/>
            </a:endParaRPr>
          </a:p>
          <a:p>
            <a:pPr algn="ctr">
              <a:lnSpc>
                <a:spcPct val="120000"/>
              </a:lnSpc>
            </a:pPr>
            <a:endParaRPr lang="en-US" altLang="en-US" sz="1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FE9E2F8-A9F9-43C5-842C-9508E06ABEB6}"/>
              </a:ext>
            </a:extLst>
          </p:cNvPr>
          <p:cNvSpPr/>
          <p:nvPr/>
        </p:nvSpPr>
        <p:spPr>
          <a:xfrm>
            <a:off x="4165600" y="25548837"/>
            <a:ext cx="1689190" cy="1171214"/>
          </a:xfrm>
          <a:prstGeom prst="roundRect">
            <a:avLst/>
          </a:prstGeom>
          <a:solidFill>
            <a:srgbClr val="E9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cs typeface="Calibri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723914D-A264-45D7-ACF6-0551733D4E15}"/>
              </a:ext>
            </a:extLst>
          </p:cNvPr>
          <p:cNvSpPr txBox="1"/>
          <p:nvPr/>
        </p:nvSpPr>
        <p:spPr>
          <a:xfrm>
            <a:off x="6580188" y="25727025"/>
            <a:ext cx="1927225" cy="461665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ctr">
              <a:defRPr/>
            </a:pPr>
            <a:r>
              <a:rPr lang="en-US" sz="1200" b="1" spc="30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NIdderdale High School</a:t>
            </a:r>
            <a:endParaRPr lang="en-US" sz="1200" b="1" spc="3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8EA8AE8-1DF8-4D5A-82D3-42215DD67958}"/>
              </a:ext>
            </a:extLst>
          </p:cNvPr>
          <p:cNvSpPr txBox="1"/>
          <p:nvPr/>
        </p:nvSpPr>
        <p:spPr>
          <a:xfrm>
            <a:off x="6537056" y="26233558"/>
            <a:ext cx="1927225" cy="261937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ctr">
              <a:defRPr/>
            </a:pPr>
            <a:endParaRPr lang="en-US" sz="105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14349" name="Picture 28">
            <a:extLst>
              <a:ext uri="{FF2B5EF4-FFF2-40B4-BE49-F238E27FC236}">
                <a16:creationId xmlns:a16="http://schemas.microsoft.com/office/drawing/2014/main" id="{3E5CD034-123E-4A80-AF1C-07204C525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5003125"/>
            <a:ext cx="6937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3F7A67A-9534-4A2B-ADBF-A62F0A7A26F3}"/>
              </a:ext>
            </a:extLst>
          </p:cNvPr>
          <p:cNvSpPr/>
          <p:nvPr/>
        </p:nvSpPr>
        <p:spPr>
          <a:xfrm rot="5400000">
            <a:off x="-1588" y="0"/>
            <a:ext cx="2347913" cy="234791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58EFC17-CD99-4055-8C90-DB419179FAF8}"/>
              </a:ext>
            </a:extLst>
          </p:cNvPr>
          <p:cNvSpPr/>
          <p:nvPr/>
        </p:nvSpPr>
        <p:spPr>
          <a:xfrm rot="5400000">
            <a:off x="-1588" y="0"/>
            <a:ext cx="1839913" cy="183991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D1185F2-D95D-46E5-A12A-848347E472F6}"/>
              </a:ext>
            </a:extLst>
          </p:cNvPr>
          <p:cNvSpPr/>
          <p:nvPr/>
        </p:nvSpPr>
        <p:spPr>
          <a:xfrm rot="5400000">
            <a:off x="-1588" y="0"/>
            <a:ext cx="1336675" cy="1336676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54" name="Group 5">
            <a:extLst>
              <a:ext uri="{FF2B5EF4-FFF2-40B4-BE49-F238E27FC236}">
                <a16:creationId xmlns:a16="http://schemas.microsoft.com/office/drawing/2014/main" id="{A309F578-A5EB-4EBB-8903-0DFE29FE946D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3778250"/>
            <a:ext cx="8748713" cy="574675"/>
            <a:chOff x="413332" y="3778956"/>
            <a:chExt cx="8748131" cy="574445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786D6FC3-D77D-4164-9900-62D1582DC590}"/>
                </a:ext>
              </a:extLst>
            </p:cNvPr>
            <p:cNvSpPr/>
            <p:nvPr/>
          </p:nvSpPr>
          <p:spPr>
            <a:xfrm rot="5400000">
              <a:off x="413428" y="3778860"/>
              <a:ext cx="574445" cy="574637"/>
            </a:xfrm>
            <a:prstGeom prst="rtTriangle">
              <a:avLst/>
            </a:prstGeom>
            <a:solidFill>
              <a:srgbClr val="E921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C39532-593B-490F-997A-4829870EEB2F}"/>
                </a:ext>
              </a:extLst>
            </p:cNvPr>
            <p:cNvCxnSpPr>
              <a:stCxn id="23" idx="2"/>
            </p:cNvCxnSpPr>
            <p:nvPr/>
          </p:nvCxnSpPr>
          <p:spPr>
            <a:xfrm>
              <a:off x="413332" y="3778956"/>
              <a:ext cx="8748131" cy="0"/>
            </a:xfrm>
            <a:prstGeom prst="line">
              <a:avLst/>
            </a:prstGeom>
            <a:ln>
              <a:solidFill>
                <a:srgbClr val="E921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5" name="TextBox 6">
            <a:extLst>
              <a:ext uri="{FF2B5EF4-FFF2-40B4-BE49-F238E27FC236}">
                <a16:creationId xmlns:a16="http://schemas.microsoft.com/office/drawing/2014/main" id="{0FFF7DFE-8E6D-4B7B-9239-3184B5CD7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77" y="3832136"/>
            <a:ext cx="7943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E92145"/>
                </a:solidFill>
                <a:latin typeface="Cambria"/>
                <a:ea typeface="ＭＳ Ｐゴシック"/>
              </a:rPr>
              <a:t>What is flourish? </a:t>
            </a:r>
            <a:endParaRPr lang="en-US" altLang="en-US" sz="3200" dirty="0">
              <a:solidFill>
                <a:srgbClr val="E92145"/>
              </a:solidFill>
              <a:latin typeface="Cambria" panose="02040503050406030204" pitchFamily="18" charset="0"/>
            </a:endParaRPr>
          </a:p>
        </p:txBody>
      </p:sp>
      <p:grpSp>
        <p:nvGrpSpPr>
          <p:cNvPr id="14356" name="Group 28">
            <a:extLst>
              <a:ext uri="{FF2B5EF4-FFF2-40B4-BE49-F238E27FC236}">
                <a16:creationId xmlns:a16="http://schemas.microsoft.com/office/drawing/2014/main" id="{B9BBCED0-4E38-40EB-804A-72F59CCCE582}"/>
              </a:ext>
            </a:extLst>
          </p:cNvPr>
          <p:cNvGrpSpPr>
            <a:grpSpLocks/>
          </p:cNvGrpSpPr>
          <p:nvPr/>
        </p:nvGrpSpPr>
        <p:grpSpPr bwMode="auto">
          <a:xfrm>
            <a:off x="395198" y="8740566"/>
            <a:ext cx="8748713" cy="574675"/>
            <a:chOff x="413332" y="3778956"/>
            <a:chExt cx="8748131" cy="574445"/>
          </a:xfrm>
        </p:grpSpPr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4DEA2465-213F-4E24-92BE-3004AD40880A}"/>
                </a:ext>
              </a:extLst>
            </p:cNvPr>
            <p:cNvSpPr/>
            <p:nvPr/>
          </p:nvSpPr>
          <p:spPr>
            <a:xfrm rot="5400000">
              <a:off x="413428" y="3778860"/>
              <a:ext cx="574445" cy="574637"/>
            </a:xfrm>
            <a:prstGeom prst="rtTriangle">
              <a:avLst/>
            </a:prstGeom>
            <a:solidFill>
              <a:srgbClr val="E921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DD07827-8445-4876-A7B5-5268D4C2C377}"/>
                </a:ext>
              </a:extLst>
            </p:cNvPr>
            <p:cNvCxnSpPr>
              <a:stCxn id="30" idx="2"/>
            </p:cNvCxnSpPr>
            <p:nvPr/>
          </p:nvCxnSpPr>
          <p:spPr>
            <a:xfrm>
              <a:off x="413332" y="3778956"/>
              <a:ext cx="8748131" cy="0"/>
            </a:xfrm>
            <a:prstGeom prst="line">
              <a:avLst/>
            </a:prstGeom>
            <a:ln>
              <a:solidFill>
                <a:srgbClr val="E921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7" name="TextBox 6">
            <a:extLst>
              <a:ext uri="{FF2B5EF4-FFF2-40B4-BE49-F238E27FC236}">
                <a16:creationId xmlns:a16="http://schemas.microsoft.com/office/drawing/2014/main" id="{4AAC435C-6A08-4AE4-AA4B-7640E79E5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6" y="8837583"/>
            <a:ext cx="7942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E92145"/>
                </a:solidFill>
                <a:latin typeface="Cambria"/>
                <a:ea typeface="ＭＳ Ｐゴシック"/>
              </a:rPr>
              <a:t>KEY PRINCIPLES: What are the intentions? </a:t>
            </a:r>
            <a:endParaRPr lang="en-US" altLang="en-US" sz="3200" dirty="0">
              <a:solidFill>
                <a:srgbClr val="E92145"/>
              </a:solidFill>
              <a:latin typeface="Cambria" panose="02040503050406030204" pitchFamily="18" charset="0"/>
            </a:endParaRPr>
          </a:p>
        </p:txBody>
      </p:sp>
      <p:grpSp>
        <p:nvGrpSpPr>
          <p:cNvPr id="14358" name="Group 32">
            <a:extLst>
              <a:ext uri="{FF2B5EF4-FFF2-40B4-BE49-F238E27FC236}">
                <a16:creationId xmlns:a16="http://schemas.microsoft.com/office/drawing/2014/main" id="{7990C1D9-CCBE-4111-B7EB-074241F3DC13}"/>
              </a:ext>
            </a:extLst>
          </p:cNvPr>
          <p:cNvGrpSpPr>
            <a:grpSpLocks/>
          </p:cNvGrpSpPr>
          <p:nvPr/>
        </p:nvGrpSpPr>
        <p:grpSpPr bwMode="auto">
          <a:xfrm>
            <a:off x="372883" y="17285090"/>
            <a:ext cx="8747125" cy="574675"/>
            <a:chOff x="413332" y="3778956"/>
            <a:chExt cx="8748131" cy="574445"/>
          </a:xfrm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2C33F023-8A99-4E18-9B4A-D2AAE78F5E3A}"/>
                </a:ext>
              </a:extLst>
            </p:cNvPr>
            <p:cNvSpPr/>
            <p:nvPr/>
          </p:nvSpPr>
          <p:spPr>
            <a:xfrm rot="5400000">
              <a:off x="413480" y="3778808"/>
              <a:ext cx="574445" cy="574741"/>
            </a:xfrm>
            <a:prstGeom prst="rtTriangle">
              <a:avLst/>
            </a:prstGeom>
            <a:solidFill>
              <a:srgbClr val="E921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A3FB12A-64B3-4CC8-81B7-018DDFADBB33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413332" y="3778956"/>
              <a:ext cx="8748131" cy="0"/>
            </a:xfrm>
            <a:prstGeom prst="line">
              <a:avLst/>
            </a:prstGeom>
            <a:ln>
              <a:solidFill>
                <a:srgbClr val="E9214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9" name="TextBox 6">
            <a:extLst>
              <a:ext uri="{FF2B5EF4-FFF2-40B4-BE49-F238E27FC236}">
                <a16:creationId xmlns:a16="http://schemas.microsoft.com/office/drawing/2014/main" id="{04F04F96-917E-4F7D-92A0-93B855EE0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58" y="1728146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E92145"/>
                </a:solidFill>
                <a:latin typeface="Cambria"/>
                <a:ea typeface="ＭＳ Ｐゴシック"/>
              </a:rPr>
              <a:t>FLOURISH PROGRAMME</a:t>
            </a:r>
            <a:r>
              <a:rPr lang="en-US" altLang="en-US" sz="3200" dirty="0">
                <a:solidFill>
                  <a:srgbClr val="E92145"/>
                </a:solidFill>
                <a:latin typeface="Cambria"/>
                <a:ea typeface="ＭＳ Ｐゴシック"/>
              </a:rPr>
              <a:t>: </a:t>
            </a:r>
            <a:r>
              <a:rPr lang="en-US" altLang="en-US" sz="1800" dirty="0">
                <a:solidFill>
                  <a:srgbClr val="E92145"/>
                </a:solidFill>
                <a:latin typeface="Cambria"/>
                <a:ea typeface="ＭＳ Ｐゴシック"/>
              </a:rPr>
              <a:t>How and where is flourish embedded? </a:t>
            </a:r>
            <a:endParaRPr lang="en-US" altLang="en-US" dirty="0">
              <a:solidFill>
                <a:srgbClr val="E92145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B3795C02-5A4F-4F7E-8975-D740B5F043F1}"/>
              </a:ext>
            </a:extLst>
          </p:cNvPr>
          <p:cNvSpPr/>
          <p:nvPr/>
        </p:nvSpPr>
        <p:spPr>
          <a:xfrm rot="5400000">
            <a:off x="359015" y="18089383"/>
            <a:ext cx="1728788" cy="1490662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6" name="TextBox 12">
            <a:extLst>
              <a:ext uri="{FF2B5EF4-FFF2-40B4-BE49-F238E27FC236}">
                <a16:creationId xmlns:a16="http://schemas.microsoft.com/office/drawing/2014/main" id="{16C8DCD4-B970-471B-9DC0-B096D2CC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57" y="18200957"/>
            <a:ext cx="1370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DAE8A1"/>
                </a:solidFill>
                <a:latin typeface="Calibri"/>
                <a:ea typeface="ＭＳ Ｐゴシック"/>
                <a:cs typeface="Calibri"/>
              </a:rPr>
              <a:t>Flourish </a:t>
            </a:r>
            <a:r>
              <a:rPr lang="en-US" altLang="en-US" sz="1800" b="1" dirty="0" err="1">
                <a:solidFill>
                  <a:srgbClr val="DAE8A1"/>
                </a:solidFill>
                <a:latin typeface="Calibri"/>
                <a:ea typeface="ＭＳ Ｐゴシック"/>
                <a:cs typeface="Calibri"/>
              </a:rPr>
              <a:t>Programme</a:t>
            </a:r>
            <a:endParaRPr lang="en-US" altLang="en-US" sz="1800" b="1" dirty="0">
              <a:solidFill>
                <a:srgbClr val="DAE8A1"/>
              </a:solidFill>
              <a:cs typeface="Calibri"/>
            </a:endParaRPr>
          </a:p>
        </p:txBody>
      </p:sp>
      <p:sp>
        <p:nvSpPr>
          <p:cNvPr id="14367" name="TextBox 45">
            <a:extLst>
              <a:ext uri="{FF2B5EF4-FFF2-40B4-BE49-F238E27FC236}">
                <a16:creationId xmlns:a16="http://schemas.microsoft.com/office/drawing/2014/main" id="{597103EC-DBCE-4559-A26A-15924F6D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37" y="18891340"/>
            <a:ext cx="13208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i="1" dirty="0">
                <a:solidFill>
                  <a:srgbClr val="DAE8A1"/>
                </a:solidFill>
                <a:latin typeface="Calibri"/>
                <a:ea typeface="ＭＳ Ｐゴシック"/>
                <a:cs typeface="Calibri"/>
              </a:rPr>
              <a:t>PSHE</a:t>
            </a:r>
            <a:endParaRPr lang="en-US" dirty="0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828C018A-83E5-418D-93CD-8E3EBEA1B907}"/>
              </a:ext>
            </a:extLst>
          </p:cNvPr>
          <p:cNvSpPr/>
          <p:nvPr/>
        </p:nvSpPr>
        <p:spPr>
          <a:xfrm rot="5400000">
            <a:off x="2611558" y="18089382"/>
            <a:ext cx="1728788" cy="1490663"/>
          </a:xfrm>
          <a:prstGeom prst="hexagon">
            <a:avLst/>
          </a:prstGeom>
          <a:noFill/>
          <a:ln w="12700" cmpd="sng">
            <a:solidFill>
              <a:srgbClr val="1F23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9" name="TextBox 47">
            <a:extLst>
              <a:ext uri="{FF2B5EF4-FFF2-40B4-BE49-F238E27FC236}">
                <a16:creationId xmlns:a16="http://schemas.microsoft.com/office/drawing/2014/main" id="{9A667A9C-AA9A-48AB-8EB2-902AD304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89" y="18258466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1F2329"/>
                </a:solidFill>
                <a:latin typeface="Calibri"/>
                <a:ea typeface="ＭＳ Ｐゴシック"/>
                <a:cs typeface="Calibri"/>
              </a:rPr>
              <a:t>Flourishing Fridays </a:t>
            </a:r>
            <a:endParaRPr lang="en-US" altLang="en-US" sz="2000" b="1" dirty="0">
              <a:solidFill>
                <a:srgbClr val="1F2329"/>
              </a:solidFill>
              <a:cs typeface="Calibri"/>
            </a:endParaRPr>
          </a:p>
        </p:txBody>
      </p:sp>
      <p:sp>
        <p:nvSpPr>
          <p:cNvPr id="14370" name="TextBox 48">
            <a:extLst>
              <a:ext uri="{FF2B5EF4-FFF2-40B4-BE49-F238E27FC236}">
                <a16:creationId xmlns:a16="http://schemas.microsoft.com/office/drawing/2014/main" id="{029885EB-7384-4BEA-BA17-4C0064CF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890" y="18905718"/>
            <a:ext cx="13208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i="1" dirty="0">
                <a:solidFill>
                  <a:srgbClr val="1F2329"/>
                </a:solidFill>
                <a:latin typeface="Calibri"/>
                <a:ea typeface="ＭＳ Ｐゴシック"/>
                <a:cs typeface="Calibri"/>
              </a:rPr>
              <a:t>Tutor Time </a:t>
            </a:r>
            <a:endParaRPr lang="en-US" altLang="en-US" sz="1600" i="1" dirty="0">
              <a:solidFill>
                <a:srgbClr val="1F2329"/>
              </a:solidFill>
              <a:cs typeface="Calibri"/>
            </a:endParaRP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10D068D1-1AD6-41AA-BE96-DDA6ECB0520E}"/>
              </a:ext>
            </a:extLst>
          </p:cNvPr>
          <p:cNvSpPr/>
          <p:nvPr/>
        </p:nvSpPr>
        <p:spPr>
          <a:xfrm rot="5400000">
            <a:off x="4935987" y="18103761"/>
            <a:ext cx="1728788" cy="1490662"/>
          </a:xfrm>
          <a:prstGeom prst="hexagon">
            <a:avLst/>
          </a:prstGeom>
          <a:solidFill>
            <a:srgbClr val="E9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72" name="TextBox 50">
            <a:extLst>
              <a:ext uri="{FF2B5EF4-FFF2-40B4-BE49-F238E27FC236}">
                <a16:creationId xmlns:a16="http://schemas.microsoft.com/office/drawing/2014/main" id="{EB2E6F72-FEEA-4100-B53C-1167DFC0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141" y="18373485"/>
            <a:ext cx="1500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Community  </a:t>
            </a:r>
            <a:endParaRPr lang="en-US" altLang="en-US" sz="2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373" name="TextBox 51">
            <a:extLst>
              <a:ext uri="{FF2B5EF4-FFF2-40B4-BE49-F238E27FC236}">
                <a16:creationId xmlns:a16="http://schemas.microsoft.com/office/drawing/2014/main" id="{DAF06756-9848-4343-97E0-A97A69D0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942" y="18718812"/>
            <a:ext cx="13208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Home Activities &amp; communication </a:t>
            </a:r>
            <a:endParaRPr lang="en-US" altLang="en-US" sz="1400" i="1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4374" name="Group 17">
            <a:extLst>
              <a:ext uri="{FF2B5EF4-FFF2-40B4-BE49-F238E27FC236}">
                <a16:creationId xmlns:a16="http://schemas.microsoft.com/office/drawing/2014/main" id="{6F85ABFC-FCFA-47D1-A937-D9D119391D3A}"/>
              </a:ext>
            </a:extLst>
          </p:cNvPr>
          <p:cNvGrpSpPr>
            <a:grpSpLocks/>
          </p:cNvGrpSpPr>
          <p:nvPr/>
        </p:nvGrpSpPr>
        <p:grpSpPr bwMode="auto">
          <a:xfrm>
            <a:off x="1968739" y="18780125"/>
            <a:ext cx="761881" cy="144463"/>
            <a:chOff x="2184550" y="18779635"/>
            <a:chExt cx="1034884" cy="14514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952A38-069D-4040-9B78-D1F74819EF7D}"/>
                </a:ext>
              </a:extLst>
            </p:cNvPr>
            <p:cNvCxnSpPr/>
            <p:nvPr/>
          </p:nvCxnSpPr>
          <p:spPr>
            <a:xfrm>
              <a:off x="2184550" y="18851409"/>
              <a:ext cx="1034884" cy="0"/>
            </a:xfrm>
            <a:prstGeom prst="line">
              <a:avLst/>
            </a:prstGeom>
            <a:ln>
              <a:solidFill>
                <a:srgbClr val="56B87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300B107-3B83-4CA9-B886-0EC6C240EA40}"/>
                </a:ext>
              </a:extLst>
            </p:cNvPr>
            <p:cNvSpPr/>
            <p:nvPr/>
          </p:nvSpPr>
          <p:spPr>
            <a:xfrm>
              <a:off x="2628979" y="18779635"/>
              <a:ext cx="146027" cy="145143"/>
            </a:xfrm>
            <a:prstGeom prst="ellipse">
              <a:avLst/>
            </a:prstGeom>
            <a:solidFill>
              <a:srgbClr val="56B8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375" name="Group 56">
            <a:extLst>
              <a:ext uri="{FF2B5EF4-FFF2-40B4-BE49-F238E27FC236}">
                <a16:creationId xmlns:a16="http://schemas.microsoft.com/office/drawing/2014/main" id="{A5FC838D-1A34-4AED-89DF-A9C68F7111AC}"/>
              </a:ext>
            </a:extLst>
          </p:cNvPr>
          <p:cNvGrpSpPr>
            <a:grpSpLocks/>
          </p:cNvGrpSpPr>
          <p:nvPr/>
        </p:nvGrpSpPr>
        <p:grpSpPr bwMode="auto">
          <a:xfrm>
            <a:off x="4186088" y="18765748"/>
            <a:ext cx="876899" cy="144463"/>
            <a:chOff x="2184550" y="18779635"/>
            <a:chExt cx="1034884" cy="14514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B51C9B-68CE-4E4E-8363-10AC93F11315}"/>
                </a:ext>
              </a:extLst>
            </p:cNvPr>
            <p:cNvCxnSpPr/>
            <p:nvPr/>
          </p:nvCxnSpPr>
          <p:spPr>
            <a:xfrm>
              <a:off x="2184550" y="18851409"/>
              <a:ext cx="1034884" cy="0"/>
            </a:xfrm>
            <a:prstGeom prst="line">
              <a:avLst/>
            </a:prstGeom>
            <a:ln>
              <a:solidFill>
                <a:srgbClr val="56B87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66058EE-56A6-47CD-BDF5-A2D56D9B0065}"/>
                </a:ext>
              </a:extLst>
            </p:cNvPr>
            <p:cNvSpPr/>
            <p:nvPr/>
          </p:nvSpPr>
          <p:spPr>
            <a:xfrm>
              <a:off x="2628979" y="18779635"/>
              <a:ext cx="146027" cy="145143"/>
            </a:xfrm>
            <a:prstGeom prst="ellipse">
              <a:avLst/>
            </a:prstGeom>
            <a:solidFill>
              <a:srgbClr val="56B8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1753E1CF-CA24-4014-BC3B-5C8814172603}"/>
              </a:ext>
            </a:extLst>
          </p:cNvPr>
          <p:cNvSpPr/>
          <p:nvPr/>
        </p:nvSpPr>
        <p:spPr>
          <a:xfrm>
            <a:off x="6819331" y="21149734"/>
            <a:ext cx="1065142" cy="1149818"/>
          </a:xfrm>
          <a:prstGeom prst="ellipse">
            <a:avLst/>
          </a:prstGeom>
          <a:solidFill>
            <a:srgbClr val="2567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81" name="TextBox 64">
            <a:extLst>
              <a:ext uri="{FF2B5EF4-FFF2-40B4-BE49-F238E27FC236}">
                <a16:creationId xmlns:a16="http://schemas.microsoft.com/office/drawing/2014/main" id="{EC967F00-7739-4E8E-A4A2-9DBB6DB9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49" y="21049741"/>
            <a:ext cx="1651689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Mental Strength</a:t>
            </a:r>
            <a:r>
              <a:rPr lang="en-US" altLang="en-US" b="1" dirty="0">
                <a:solidFill>
                  <a:srgbClr val="25676A"/>
                </a:solidFill>
                <a:latin typeface="Calibri"/>
                <a:ea typeface="ＭＳ Ｐゴシック"/>
                <a:cs typeface="Calibri"/>
              </a:rPr>
              <a:t> </a:t>
            </a:r>
            <a:endParaRPr lang="en-US" altLang="en-US" b="1" dirty="0">
              <a:solidFill>
                <a:srgbClr val="25676A"/>
              </a:solidFill>
            </a:endParaRPr>
          </a:p>
        </p:txBody>
      </p:sp>
      <p:sp>
        <p:nvSpPr>
          <p:cNvPr id="14382" name="TextBox 65">
            <a:extLst>
              <a:ext uri="{FF2B5EF4-FFF2-40B4-BE49-F238E27FC236}">
                <a16:creationId xmlns:a16="http://schemas.microsoft.com/office/drawing/2014/main" id="{20416061-5A42-4623-AE39-0EFC1EF2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90" y="20131417"/>
            <a:ext cx="11329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accent2"/>
                </a:solidFill>
                <a:latin typeface="Calibri"/>
                <a:ea typeface="ＭＳ Ｐゴシック"/>
                <a:cs typeface="Calibri"/>
              </a:rPr>
              <a:t>Stigma</a:t>
            </a:r>
            <a:endParaRPr lang="en-US" altLang="en-US" b="1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4383" name="TextBox 66">
            <a:extLst>
              <a:ext uri="{FF2B5EF4-FFF2-40B4-BE49-F238E27FC236}">
                <a16:creationId xmlns:a16="http://schemas.microsoft.com/office/drawing/2014/main" id="{E8A1C719-9628-4263-9A55-C9FB332E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584" y="20227391"/>
            <a:ext cx="20111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25676A"/>
                </a:solidFill>
                <a:latin typeface="Calibri"/>
                <a:ea typeface="ＭＳ Ｐゴシック"/>
                <a:cs typeface="Calibri"/>
              </a:rPr>
              <a:t>Kindness to yourself and others </a:t>
            </a:r>
            <a:endParaRPr lang="en-US" altLang="en-US" sz="2000" b="1" dirty="0">
              <a:solidFill>
                <a:srgbClr val="25676A"/>
              </a:solidFill>
              <a:cs typeface="Calibri"/>
            </a:endParaRPr>
          </a:p>
        </p:txBody>
      </p:sp>
      <p:sp>
        <p:nvSpPr>
          <p:cNvPr id="14399" name="TextBox 70">
            <a:extLst>
              <a:ext uri="{FF2B5EF4-FFF2-40B4-BE49-F238E27FC236}">
                <a16:creationId xmlns:a16="http://schemas.microsoft.com/office/drawing/2014/main" id="{A292642E-32ED-48C2-A804-25FF57A03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54" y="23695753"/>
            <a:ext cx="1030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397" name="TextBox 74">
            <a:extLst>
              <a:ext uri="{FF2B5EF4-FFF2-40B4-BE49-F238E27FC236}">
                <a16:creationId xmlns:a16="http://schemas.microsoft.com/office/drawing/2014/main" id="{37BE053B-6DB2-4641-965E-E38938B4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515" y="22464258"/>
            <a:ext cx="223112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56B87E"/>
                </a:solidFill>
                <a:latin typeface="Calibri"/>
                <a:ea typeface="ＭＳ Ｐゴシック"/>
                <a:cs typeface="Calibri"/>
              </a:rPr>
              <a:t>Positive Student</a:t>
            </a:r>
            <a:endParaRPr lang="en-US" altLang="en-US" sz="5400" b="1" dirty="0">
              <a:solidFill>
                <a:srgbClr val="56B87E"/>
              </a:solidFill>
              <a:cs typeface="Calibri"/>
            </a:endParaRPr>
          </a:p>
          <a:p>
            <a:pPr algn="ctr"/>
            <a:endParaRPr lang="en-US" altLang="en-US" sz="2000" b="1" dirty="0">
              <a:solidFill>
                <a:srgbClr val="56B87E"/>
              </a:solidFill>
              <a:latin typeface="Calibri"/>
              <a:ea typeface="ＭＳ Ｐゴシック"/>
              <a:cs typeface="Calibri"/>
            </a:endParaRPr>
          </a:p>
          <a:p>
            <a:pPr algn="ctr"/>
            <a:r>
              <a:rPr lang="en-US" altLang="en-US" sz="2000" b="1" dirty="0">
                <a:solidFill>
                  <a:srgbClr val="56B87E"/>
                </a:solidFill>
                <a:latin typeface="Calibri"/>
                <a:ea typeface="ＭＳ Ｐゴシック"/>
                <a:cs typeface="Calibri"/>
              </a:rPr>
              <a:t> feedback</a:t>
            </a:r>
            <a:r>
              <a:rPr lang="en-US" altLang="en-US" sz="5400" b="1" dirty="0">
                <a:solidFill>
                  <a:srgbClr val="56B87E"/>
                </a:solidFill>
                <a:latin typeface="Calibri"/>
                <a:ea typeface="ＭＳ Ｐゴシック"/>
                <a:cs typeface="Calibri"/>
              </a:rPr>
              <a:t> </a:t>
            </a:r>
            <a:endParaRPr lang="en-US" altLang="en-US" sz="5400" b="1" dirty="0">
              <a:solidFill>
                <a:srgbClr val="56B87E"/>
              </a:solidFill>
              <a:cs typeface="Calibri"/>
            </a:endParaRP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9526A02C-03AE-4F48-B803-0972CD83229F}"/>
              </a:ext>
            </a:extLst>
          </p:cNvPr>
          <p:cNvSpPr/>
          <p:nvPr/>
        </p:nvSpPr>
        <p:spPr>
          <a:xfrm rot="5400000">
            <a:off x="5502424" y="22498830"/>
            <a:ext cx="804863" cy="804862"/>
          </a:xfrm>
          <a:prstGeom prst="rtTriangle">
            <a:avLst/>
          </a:prstGeom>
          <a:solidFill>
            <a:srgbClr val="E9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7" name="Rectangle 14336">
            <a:extLst>
              <a:ext uri="{FF2B5EF4-FFF2-40B4-BE49-F238E27FC236}">
                <a16:creationId xmlns:a16="http://schemas.microsoft.com/office/drawing/2014/main" id="{F7770916-EE1B-4648-A75A-312B259F7012}"/>
              </a:ext>
            </a:extLst>
          </p:cNvPr>
          <p:cNvSpPr/>
          <p:nvPr/>
        </p:nvSpPr>
        <p:spPr>
          <a:xfrm>
            <a:off x="5664350" y="22616124"/>
            <a:ext cx="2820987" cy="1112838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E921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91" name="Rectangle 14339">
            <a:extLst>
              <a:ext uri="{FF2B5EF4-FFF2-40B4-BE49-F238E27FC236}">
                <a16:creationId xmlns:a16="http://schemas.microsoft.com/office/drawing/2014/main" id="{7DA8139B-7E6C-4CD9-B237-E56D715E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378" y="22637961"/>
            <a:ext cx="270033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Calibri"/>
                <a:ea typeface="ＭＳ Ｐゴシック"/>
                <a:cs typeface="Calibri"/>
              </a:rPr>
              <a:t>Impact</a:t>
            </a:r>
            <a:endParaRPr lang="en-US" dirty="0">
              <a:cs typeface="Calibri" panose="020F0502020204030204" pitchFamily="34" charset="0"/>
            </a:endParaRPr>
          </a:p>
          <a:p>
            <a:r>
              <a:rPr lang="en-US" sz="1800" dirty="0">
                <a:latin typeface="Calibri"/>
                <a:ea typeface="ＭＳ Ｐゴシック"/>
                <a:cs typeface="Calibri"/>
              </a:rPr>
              <a:t>Implemented into lessons as a starter – English</a:t>
            </a:r>
            <a:endParaRPr lang="en-US" sz="1800" dirty="0">
              <a:cs typeface="Calibri"/>
            </a:endParaRPr>
          </a:p>
          <a:p>
            <a:endParaRPr lang="en-US" sz="1800">
              <a:cs typeface="Calibri"/>
            </a:endParaRPr>
          </a:p>
          <a:p>
            <a:endParaRPr lang="en-US" altLang="en-US" sz="1400" dirty="0">
              <a:cs typeface="Calibri"/>
            </a:endParaRPr>
          </a:p>
        </p:txBody>
      </p:sp>
      <p:pic>
        <p:nvPicPr>
          <p:cNvPr id="3" name="Picture 4" descr="A close up of a flower&#10;&#10;Description generated with high confidence">
            <a:extLst>
              <a:ext uri="{FF2B5EF4-FFF2-40B4-BE49-F238E27FC236}">
                <a16:creationId xmlns:a16="http://schemas.microsoft.com/office/drawing/2014/main" id="{BB21D77A-C0A4-4930-A690-FF18EB800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405" y="767392"/>
            <a:ext cx="1572705" cy="1757389"/>
          </a:xfrm>
          <a:prstGeom prst="rect">
            <a:avLst/>
          </a:prstGeom>
        </p:spPr>
      </p:pic>
      <p:pic>
        <p:nvPicPr>
          <p:cNvPr id="6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466EADD-25CD-40D9-9AFC-BA7A14C22E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669" b="-2041"/>
          <a:stretch/>
        </p:blipFill>
        <p:spPr>
          <a:xfrm>
            <a:off x="7094188" y="24856878"/>
            <a:ext cx="991122" cy="720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406773-57E7-45D6-AF62-9CC7E18BA8D3}"/>
              </a:ext>
            </a:extLst>
          </p:cNvPr>
          <p:cNvSpPr txBox="1"/>
          <p:nvPr/>
        </p:nvSpPr>
        <p:spPr>
          <a:xfrm>
            <a:off x="3301042" y="4674080"/>
            <a:ext cx="2743200" cy="313932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Programme of Study Units: </a:t>
            </a:r>
            <a:endParaRPr lang="en-US">
              <a:solidFill>
                <a:schemeClr val="accent3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Wingdings"/>
              <a:buChar char="v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Learn to flourish </a:t>
            </a:r>
          </a:p>
          <a:p>
            <a:pPr marL="342900" indent="-342900">
              <a:buFont typeface="Wingdings"/>
              <a:buChar char="v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A flourishing mind </a:t>
            </a:r>
          </a:p>
          <a:p>
            <a:pPr marL="342900" indent="-342900">
              <a:buFont typeface="Wingdings"/>
              <a:buChar char="v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Choose to flourish</a:t>
            </a:r>
          </a:p>
          <a:p>
            <a:pPr marL="342900" indent="-342900">
              <a:buFont typeface="Wingdings"/>
              <a:buChar char="v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Nourish to flourish </a:t>
            </a:r>
          </a:p>
          <a:p>
            <a:pPr marL="342900" indent="-342900">
              <a:buFont typeface="Wingdings"/>
              <a:buChar char="v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Time to flourish </a:t>
            </a:r>
          </a:p>
          <a:p>
            <a:pPr marL="342900" indent="-342900">
              <a:buFont typeface="Wingdings"/>
              <a:buChar char="v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Planning to flourish </a:t>
            </a:r>
          </a:p>
          <a:p>
            <a:pPr marL="342900" indent="-342900">
              <a:buFont typeface="Wingdings"/>
              <a:buChar char="v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Freedom to flourish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 </a:t>
            </a:r>
          </a:p>
          <a:p>
            <a:endParaRPr lang="en-GB" sz="600" dirty="0">
              <a:solidFill>
                <a:schemeClr val="accent3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F4B88F-85E9-40E6-BEB8-3573F39677FC}"/>
              </a:ext>
            </a:extLst>
          </p:cNvPr>
          <p:cNvSpPr txBox="1"/>
          <p:nvPr/>
        </p:nvSpPr>
        <p:spPr>
          <a:xfrm>
            <a:off x="439049" y="4673181"/>
            <a:ext cx="274320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 whole school approach that focuses on understanding emotions and developing well-being.  </a:t>
            </a:r>
            <a:endParaRPr lang="en-US" sz="18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 mental health education programme to introduce staff, students and parents to what good mental health is and how it can be developed.</a:t>
            </a:r>
            <a:endParaRPr lang="en-US" sz="1800" dirty="0">
              <a:solidFill>
                <a:schemeClr val="bg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0F92331-9B10-4BC2-BCBC-544DF2D6D324}"/>
              </a:ext>
            </a:extLst>
          </p:cNvPr>
          <p:cNvSpPr txBox="1"/>
          <p:nvPr/>
        </p:nvSpPr>
        <p:spPr>
          <a:xfrm>
            <a:off x="6275489" y="4674079"/>
            <a:ext cx="2744865" cy="323165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Why flourish 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To develop the social emotional well-being and resilience of whole school community. This  will be a strength and recognised as a driver to success. To reduce stigma around mental illness. </a:t>
            </a:r>
          </a:p>
        </p:txBody>
      </p:sp>
      <p:pic>
        <p:nvPicPr>
          <p:cNvPr id="10" name="Graphic 10" descr="Checklist">
            <a:extLst>
              <a:ext uri="{FF2B5EF4-FFF2-40B4-BE49-F238E27FC236}">
                <a16:creationId xmlns:a16="http://schemas.microsoft.com/office/drawing/2014/main" id="{B7932016-C5E0-4689-BECF-10FFECB2C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6270" y="5092460"/>
            <a:ext cx="511835" cy="483080"/>
          </a:xfrm>
          <a:prstGeom prst="rect">
            <a:avLst/>
          </a:prstGeom>
        </p:spPr>
      </p:pic>
      <p:graphicFrame>
        <p:nvGraphicFramePr>
          <p:cNvPr id="13" name="Diagram 13">
            <a:extLst>
              <a:ext uri="{FF2B5EF4-FFF2-40B4-BE49-F238E27FC236}">
                <a16:creationId xmlns:a16="http://schemas.microsoft.com/office/drawing/2014/main" id="{EAE99EAE-5D5E-45BB-8C00-2771F6EB6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322856"/>
              </p:ext>
            </p:extLst>
          </p:nvPr>
        </p:nvGraphicFramePr>
        <p:xfrm>
          <a:off x="2185358" y="9960634"/>
          <a:ext cx="3968152" cy="321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580" name="TextBox 14579">
            <a:extLst>
              <a:ext uri="{FF2B5EF4-FFF2-40B4-BE49-F238E27FC236}">
                <a16:creationId xmlns:a16="http://schemas.microsoft.com/office/drawing/2014/main" id="{7BBA82A4-9064-41FC-804A-D1222E20E102}"/>
              </a:ext>
            </a:extLst>
          </p:cNvPr>
          <p:cNvSpPr txBox="1"/>
          <p:nvPr/>
        </p:nvSpPr>
        <p:spPr>
          <a:xfrm>
            <a:off x="438150" y="9503075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3"/>
                </a:solidFill>
                <a:latin typeface="Calibri"/>
                <a:ea typeface="ＭＳ Ｐゴシック"/>
                <a:cs typeface="Calibri"/>
              </a:rPr>
              <a:t>Whole school Staff </a:t>
            </a:r>
            <a:r>
              <a:rPr lang="en-GB" sz="2000">
                <a:solidFill>
                  <a:schemeClr val="accent3"/>
                </a:solidFill>
                <a:latin typeface="Calibri"/>
                <a:ea typeface="ＭＳ Ｐゴシック"/>
                <a:cs typeface="Calibri"/>
              </a:rPr>
              <a:t>Training: </a:t>
            </a:r>
            <a:endParaRPr lang="en-GB" sz="20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GB" sz="2000" dirty="0">
                <a:latin typeface="Calibri"/>
                <a:ea typeface="ＭＳ Ｐゴシック"/>
                <a:cs typeface="Calibri"/>
              </a:rPr>
              <a:t>Increase knowledge and confidence to engage and deliver to students  </a:t>
            </a:r>
            <a:endParaRPr lang="en-GB" sz="2000" dirty="0">
              <a:cs typeface="Calibri"/>
            </a:endParaRPr>
          </a:p>
          <a:p>
            <a:r>
              <a:rPr lang="en-GB" sz="2000" dirty="0">
                <a:latin typeface="Calibri"/>
                <a:ea typeface="ＭＳ Ｐゴシック"/>
                <a:cs typeface="Calibri"/>
              </a:rPr>
              <a:t>Staff are role models </a:t>
            </a:r>
            <a:endParaRPr lang="en-GB" sz="2000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EC019709-7C29-44E0-BB06-79BDF60CDF1B}"/>
              </a:ext>
            </a:extLst>
          </p:cNvPr>
          <p:cNvSpPr txBox="1"/>
          <p:nvPr/>
        </p:nvSpPr>
        <p:spPr>
          <a:xfrm>
            <a:off x="5585244" y="9503074"/>
            <a:ext cx="3303916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accent3"/>
                </a:solidFill>
                <a:latin typeface="Calibri"/>
                <a:ea typeface="ＭＳ Ｐゴシック"/>
                <a:cs typeface="Calibri"/>
              </a:rPr>
              <a:t>Student Flourish </a:t>
            </a:r>
            <a:r>
              <a:rPr lang="en-GB" sz="2000">
                <a:solidFill>
                  <a:schemeClr val="accent3"/>
                </a:solidFill>
                <a:latin typeface="Calibri"/>
                <a:ea typeface="ＭＳ Ｐゴシック"/>
                <a:cs typeface="Calibri"/>
              </a:rPr>
              <a:t>Programme: </a:t>
            </a:r>
            <a:endParaRPr lang="en-GB" sz="2000" dirty="0">
              <a:solidFill>
                <a:schemeClr val="accent3"/>
              </a:solidFill>
              <a:latin typeface="Calibri"/>
              <a:ea typeface="ＭＳ Ｐゴシック"/>
              <a:cs typeface="Calibri"/>
            </a:endParaRPr>
          </a:p>
          <a:p>
            <a:r>
              <a:rPr lang="en-GB" sz="2000">
                <a:latin typeface="Calibri"/>
                <a:ea typeface="ＭＳ Ｐゴシック"/>
                <a:cs typeface="Calibri"/>
              </a:rPr>
              <a:t>Increase the understanding of </a:t>
            </a:r>
            <a:r>
              <a:rPr lang="en-GB" sz="2000" dirty="0">
                <a:latin typeface="Calibri"/>
                <a:ea typeface="ＭＳ Ｐゴシック"/>
                <a:cs typeface="Calibri"/>
              </a:rPr>
              <a:t>the developing mind </a:t>
            </a:r>
          </a:p>
          <a:p>
            <a:r>
              <a:rPr lang="en-GB" sz="2000" dirty="0">
                <a:latin typeface="Calibri"/>
                <a:ea typeface="ＭＳ Ｐゴシック"/>
                <a:cs typeface="Calibri"/>
              </a:rPr>
              <a:t>To develop mentally healthy habits and </a:t>
            </a:r>
            <a:r>
              <a:rPr lang="en-GB" sz="2000">
                <a:latin typeface="Calibri"/>
                <a:ea typeface="ＭＳ Ｐゴシック"/>
                <a:cs typeface="Calibri"/>
              </a:rPr>
              <a:t>routines</a:t>
            </a:r>
            <a:endParaRPr lang="en-GB" sz="2000" dirty="0">
              <a:latin typeface="Calibri"/>
              <a:ea typeface="ＭＳ Ｐゴシック"/>
              <a:cs typeface="Calibri"/>
            </a:endParaRPr>
          </a:p>
          <a:p>
            <a:r>
              <a:rPr lang="en-GB" sz="2000" dirty="0">
                <a:latin typeface="Calibri"/>
                <a:ea typeface="ＭＳ Ｐゴシック"/>
                <a:cs typeface="Calibri"/>
              </a:rPr>
              <a:t>Develop core skills and techniques for a halthy mind now and in the </a:t>
            </a:r>
            <a:r>
              <a:rPr lang="en-GB" sz="2000">
                <a:latin typeface="Calibri"/>
                <a:ea typeface="ＭＳ Ｐゴシック"/>
                <a:cs typeface="Calibri"/>
              </a:rPr>
              <a:t>future. </a:t>
            </a:r>
            <a:endParaRPr lang="en-GB" sz="200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38" name="Hexagon 437">
            <a:extLst>
              <a:ext uri="{FF2B5EF4-FFF2-40B4-BE49-F238E27FC236}">
                <a16:creationId xmlns:a16="http://schemas.microsoft.com/office/drawing/2014/main" id="{8550144C-889A-45B7-9F7B-8CAE106CACDF}"/>
              </a:ext>
            </a:extLst>
          </p:cNvPr>
          <p:cNvSpPr/>
          <p:nvPr/>
        </p:nvSpPr>
        <p:spPr>
          <a:xfrm rot="5400000">
            <a:off x="7221986" y="18075005"/>
            <a:ext cx="1728788" cy="1490662"/>
          </a:xfrm>
          <a:prstGeom prst="hexag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9" name="TextBox 50">
            <a:extLst>
              <a:ext uri="{FF2B5EF4-FFF2-40B4-BE49-F238E27FC236}">
                <a16:creationId xmlns:a16="http://schemas.microsoft.com/office/drawing/2014/main" id="{95DE73F7-C1A4-46BB-BBF8-3769147EB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763" y="18186579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Whole School link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0" name="TextBox 51">
            <a:extLst>
              <a:ext uri="{FF2B5EF4-FFF2-40B4-BE49-F238E27FC236}">
                <a16:creationId xmlns:a16="http://schemas.microsoft.com/office/drawing/2014/main" id="{C794B3ED-981C-4576-B7E7-4F515545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941" y="18848208"/>
            <a:ext cx="1320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600" i="1" dirty="0">
                <a:solidFill>
                  <a:schemeClr val="accent2"/>
                </a:solidFill>
                <a:latin typeface="Calibri"/>
                <a:ea typeface="ＭＳ Ｐゴシック"/>
                <a:cs typeface="Calibri"/>
              </a:rPr>
              <a:t>Curriculum strand </a:t>
            </a:r>
            <a:endParaRPr lang="en-US" altLang="en-US" sz="1600" i="1" dirty="0">
              <a:solidFill>
                <a:schemeClr val="accent2"/>
              </a:solidFill>
              <a:cs typeface="Calibri"/>
            </a:endParaRPr>
          </a:p>
        </p:txBody>
      </p:sp>
      <p:cxnSp>
        <p:nvCxnSpPr>
          <p:cNvPr id="14581" name="Straight Connector 14580">
            <a:extLst>
              <a:ext uri="{FF2B5EF4-FFF2-40B4-BE49-F238E27FC236}">
                <a16:creationId xmlns:a16="http://schemas.microsoft.com/office/drawing/2014/main" id="{67F81321-18A9-49E8-82B3-4A7AD1FABE95}"/>
              </a:ext>
            </a:extLst>
          </p:cNvPr>
          <p:cNvCxnSpPr/>
          <p:nvPr/>
        </p:nvCxnSpPr>
        <p:spPr bwMode="auto">
          <a:xfrm>
            <a:off x="6552601" y="18817058"/>
            <a:ext cx="776258" cy="0"/>
          </a:xfrm>
          <a:prstGeom prst="line">
            <a:avLst/>
          </a:prstGeom>
          <a:ln>
            <a:solidFill>
              <a:srgbClr val="56B8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584" name="Diagram 14584">
            <a:extLst>
              <a:ext uri="{FF2B5EF4-FFF2-40B4-BE49-F238E27FC236}">
                <a16:creationId xmlns:a16="http://schemas.microsoft.com/office/drawing/2014/main" id="{3168AFC3-8860-4C42-9F44-C49F0359C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988408"/>
              </p:ext>
            </p:extLst>
          </p:nvPr>
        </p:nvGraphicFramePr>
        <p:xfrm>
          <a:off x="345057" y="13770636"/>
          <a:ext cx="8712676" cy="427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787" name="Arrow: Down 14786">
            <a:extLst>
              <a:ext uri="{FF2B5EF4-FFF2-40B4-BE49-F238E27FC236}">
                <a16:creationId xmlns:a16="http://schemas.microsoft.com/office/drawing/2014/main" id="{949B1CEF-B071-4A44-B625-0A82311C75D4}"/>
              </a:ext>
            </a:extLst>
          </p:cNvPr>
          <p:cNvSpPr/>
          <p:nvPr/>
        </p:nvSpPr>
        <p:spPr>
          <a:xfrm>
            <a:off x="1526099" y="20041665"/>
            <a:ext cx="225840" cy="54708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8" name="TextBox 6">
            <a:extLst>
              <a:ext uri="{FF2B5EF4-FFF2-40B4-BE49-F238E27FC236}">
                <a16:creationId xmlns:a16="http://schemas.microsoft.com/office/drawing/2014/main" id="{8F32B207-82C9-4F94-9173-3422C123D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61" y="7944059"/>
            <a:ext cx="8619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E92145"/>
                </a:solidFill>
                <a:latin typeface="Cambria"/>
                <a:ea typeface="ＭＳ Ｐゴシック"/>
              </a:rPr>
              <a:t>Empowering young people with the tools they need to flourish</a:t>
            </a:r>
            <a:endParaRPr lang="en-US" altLang="en-US" dirty="0" err="1">
              <a:solidFill>
                <a:srgbClr val="E92145"/>
              </a:solidFill>
              <a:latin typeface="Cambria" panose="02040503050406030204" pitchFamily="18" charset="0"/>
            </a:endParaRPr>
          </a:p>
        </p:txBody>
      </p:sp>
      <p:sp>
        <p:nvSpPr>
          <p:cNvPr id="15037" name="Arrow: Up 15036">
            <a:extLst>
              <a:ext uri="{FF2B5EF4-FFF2-40B4-BE49-F238E27FC236}">
                <a16:creationId xmlns:a16="http://schemas.microsoft.com/office/drawing/2014/main" id="{368B2898-0BCD-4B4E-A3AE-5338E2E0800A}"/>
              </a:ext>
            </a:extLst>
          </p:cNvPr>
          <p:cNvSpPr/>
          <p:nvPr/>
        </p:nvSpPr>
        <p:spPr>
          <a:xfrm>
            <a:off x="375012" y="20975293"/>
            <a:ext cx="268972" cy="662107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hought Bubble: Cloud 60">
            <a:extLst>
              <a:ext uri="{FF2B5EF4-FFF2-40B4-BE49-F238E27FC236}">
                <a16:creationId xmlns:a16="http://schemas.microsoft.com/office/drawing/2014/main" id="{C8F6D0FE-D1CD-4930-8C6C-2807444D89B7}"/>
              </a:ext>
            </a:extLst>
          </p:cNvPr>
          <p:cNvSpPr/>
          <p:nvPr/>
        </p:nvSpPr>
        <p:spPr>
          <a:xfrm>
            <a:off x="518664" y="22293087"/>
            <a:ext cx="1863305" cy="121649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cs typeface="Calibri"/>
              </a:rPr>
              <a:t>Feedback from year 7 parents evening </a:t>
            </a:r>
            <a:endParaRPr lang="en-GB" sz="1800" dirty="0">
              <a:cs typeface="Calibri"/>
            </a:endParaRPr>
          </a:p>
        </p:txBody>
      </p:sp>
      <p:pic>
        <p:nvPicPr>
          <p:cNvPr id="14790" name="Picture 14790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F8A9A5F0-D477-4109-B9C3-9BFCFB95D33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5835" y="13739430"/>
            <a:ext cx="1132936" cy="844533"/>
          </a:xfrm>
          <a:prstGeom prst="rect">
            <a:avLst/>
          </a:prstGeom>
        </p:spPr>
      </p:pic>
      <p:pic>
        <p:nvPicPr>
          <p:cNvPr id="14792" name="Graphic 14792" descr="Heart">
            <a:extLst>
              <a:ext uri="{FF2B5EF4-FFF2-40B4-BE49-F238E27FC236}">
                <a16:creationId xmlns:a16="http://schemas.microsoft.com/office/drawing/2014/main" id="{82FB2540-1B7E-415D-83DA-F3EE84914D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61336" y="21368235"/>
            <a:ext cx="827863" cy="741147"/>
          </a:xfrm>
          <a:prstGeom prst="rect">
            <a:avLst/>
          </a:prstGeom>
        </p:spPr>
      </p:pic>
      <p:pic>
        <p:nvPicPr>
          <p:cNvPr id="14794" name="Graphic 14794" descr="Upward trend">
            <a:extLst>
              <a:ext uri="{FF2B5EF4-FFF2-40B4-BE49-F238E27FC236}">
                <a16:creationId xmlns:a16="http://schemas.microsoft.com/office/drawing/2014/main" id="{6E91874D-6EF9-459F-AA4D-387C66DA79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38424" y="20778158"/>
            <a:ext cx="914400" cy="914400"/>
          </a:xfrm>
          <a:prstGeom prst="rect">
            <a:avLst/>
          </a:prstGeom>
        </p:spPr>
      </p:pic>
      <p:sp>
        <p:nvSpPr>
          <p:cNvPr id="131" name="TextBox 66">
            <a:extLst>
              <a:ext uri="{FF2B5EF4-FFF2-40B4-BE49-F238E27FC236}">
                <a16:creationId xmlns:a16="http://schemas.microsoft.com/office/drawing/2014/main" id="{10F62D4C-4909-474C-A24D-6B432323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670" y="20830694"/>
            <a:ext cx="2011124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600" b="1">
                <a:solidFill>
                  <a:schemeClr val="tx2"/>
                </a:solidFill>
                <a:latin typeface="Calibri"/>
                <a:ea typeface="ＭＳ Ｐゴシック"/>
                <a:cs typeface="Calibri"/>
              </a:rPr>
              <a:t>Increase in conversations about mental health</a:t>
            </a:r>
            <a:r>
              <a:rPr lang="en-US" altLang="en-US" sz="2000" b="1" dirty="0">
                <a:solidFill>
                  <a:srgbClr val="25676A"/>
                </a:solidFill>
                <a:latin typeface="Calibri"/>
                <a:ea typeface="ＭＳ Ｐゴシック"/>
                <a:cs typeface="Calibri"/>
              </a:rPr>
              <a:t> </a:t>
            </a:r>
            <a:endParaRPr lang="en-US" altLang="en-US" sz="2000" b="1" dirty="0">
              <a:solidFill>
                <a:srgbClr val="25676A"/>
              </a:solidFill>
              <a:cs typeface="Calibri"/>
            </a:endParaRPr>
          </a:p>
        </p:txBody>
      </p:sp>
      <p:pic>
        <p:nvPicPr>
          <p:cNvPr id="14994" name="Picture 14994" descr="A picture containing table, orange, sitting, red&#10;&#10;Description generated with very high confidence">
            <a:extLst>
              <a:ext uri="{FF2B5EF4-FFF2-40B4-BE49-F238E27FC236}">
                <a16:creationId xmlns:a16="http://schemas.microsoft.com/office/drawing/2014/main" id="{D3EF954F-E86C-4E10-AE0D-1BA2F8A5526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-1824" b="10262"/>
          <a:stretch/>
        </p:blipFill>
        <p:spPr>
          <a:xfrm>
            <a:off x="4085327" y="13617065"/>
            <a:ext cx="1210691" cy="1029090"/>
          </a:xfrm>
          <a:prstGeom prst="rect">
            <a:avLst/>
          </a:prstGeom>
        </p:spPr>
      </p:pic>
      <p:pic>
        <p:nvPicPr>
          <p:cNvPr id="14582" name="Picture 14582" descr="A picture containing drawing, box&#10;&#10;Description generated with very high confidence">
            <a:extLst>
              <a:ext uri="{FF2B5EF4-FFF2-40B4-BE49-F238E27FC236}">
                <a16:creationId xmlns:a16="http://schemas.microsoft.com/office/drawing/2014/main" id="{CD96BD06-8E1E-4FBB-B93A-AE31E002BB0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2017" t="-3096" r="16923" b="3797"/>
          <a:stretch/>
        </p:blipFill>
        <p:spPr>
          <a:xfrm>
            <a:off x="7335654" y="13465134"/>
            <a:ext cx="1326104" cy="1113655"/>
          </a:xfrm>
          <a:prstGeom prst="rect">
            <a:avLst/>
          </a:prstGeom>
        </p:spPr>
      </p:pic>
      <p:pic>
        <p:nvPicPr>
          <p:cNvPr id="402" name="Picture 40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E9F00B5-913D-4AEC-A0D7-27FA5DBA9367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4001" t="10924" r="4188" b="44538"/>
          <a:stretch/>
        </p:blipFill>
        <p:spPr>
          <a:xfrm>
            <a:off x="2030682" y="13853073"/>
            <a:ext cx="1986592" cy="603417"/>
          </a:xfrm>
          <a:prstGeom prst="rect">
            <a:avLst/>
          </a:prstGeom>
        </p:spPr>
      </p:pic>
      <p:pic>
        <p:nvPicPr>
          <p:cNvPr id="404" name="Picture 404" descr="A picture containing circuit&#10;&#10;Description generated with very high confidence">
            <a:extLst>
              <a:ext uri="{FF2B5EF4-FFF2-40B4-BE49-F238E27FC236}">
                <a16:creationId xmlns:a16="http://schemas.microsoft.com/office/drawing/2014/main" id="{EB7D3B50-B50A-4B6B-8E8D-D596922B5D5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1192" y="13537720"/>
            <a:ext cx="1247955" cy="1219200"/>
          </a:xfrm>
          <a:prstGeom prst="rect">
            <a:avLst/>
          </a:prstGeom>
        </p:spPr>
      </p:pic>
      <p:pic>
        <p:nvPicPr>
          <p:cNvPr id="14799" name="Graphic 14799" descr="Add">
            <a:extLst>
              <a:ext uri="{FF2B5EF4-FFF2-40B4-BE49-F238E27FC236}">
                <a16:creationId xmlns:a16="http://schemas.microsoft.com/office/drawing/2014/main" id="{774DCB4B-3B0D-496A-9328-79890658DC3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611592" y="22776612"/>
            <a:ext cx="799381" cy="785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6B0D9C8E9242B865E924E1EA4346" ma:contentTypeVersion="13" ma:contentTypeDescription="Create a new document." ma:contentTypeScope="" ma:versionID="6137e7661d4d17443dc70b71863c9f4b">
  <xsd:schema xmlns:xsd="http://www.w3.org/2001/XMLSchema" xmlns:xs="http://www.w3.org/2001/XMLSchema" xmlns:p="http://schemas.microsoft.com/office/2006/metadata/properties" xmlns:ns3="9be3afec-108b-41e0-a72d-15b7b8d04ee8" xmlns:ns4="d1d82bff-5ca9-436d-953c-73f0f9de4f23" targetNamespace="http://schemas.microsoft.com/office/2006/metadata/properties" ma:root="true" ma:fieldsID="f00aa9f8e8f6a82eb6b49f229f09cbd4" ns3:_="" ns4:_="">
    <xsd:import namespace="9be3afec-108b-41e0-a72d-15b7b8d04ee8"/>
    <xsd:import namespace="d1d82bff-5ca9-436d-953c-73f0f9de4f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3afec-108b-41e0-a72d-15b7b8d04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82bff-5ca9-436d-953c-73f0f9de4f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CE7FE9-3C9E-411A-85C5-4F1DA3E81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3afec-108b-41e0-a72d-15b7b8d04ee8"/>
    <ds:schemaRef ds:uri="d1d82bff-5ca9-436d-953c-73f0f9de4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30B11E-B91B-4D96-9AEB-4D66E65D93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B353A6-E665-4D82-AC24-01C889ABCD60}">
  <ds:schemaRefs>
    <ds:schemaRef ds:uri="http://purl.org/dc/terms/"/>
    <ds:schemaRef ds:uri="9be3afec-108b-41e0-a72d-15b7b8d04ee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1d82bff-5ca9-436d-953c-73f0f9de4f2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13286</TotalTime>
  <Words>166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Wingdings</vt:lpstr>
      <vt:lpstr>Office Theme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Ann Robertson</cp:lastModifiedBy>
  <cp:revision>1076</cp:revision>
  <cp:lastPrinted>2015-02-25T21:45:26Z</cp:lastPrinted>
  <dcterms:created xsi:type="dcterms:W3CDTF">2013-02-06T15:19:00Z</dcterms:created>
  <dcterms:modified xsi:type="dcterms:W3CDTF">2020-07-10T09:28:06Z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0x01010063CA6B0D9C8E9242B865E924E1EA4346</vt:lpwstr>
  </property>
</Properties>
</file>