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63" r:id="rId12"/>
    <p:sldId id="270" r:id="rId13"/>
    <p:sldId id="269" r:id="rId14"/>
    <p:sldId id="267" r:id="rId15"/>
    <p:sldId id="268" r:id="rId16"/>
    <p:sldId id="264" r:id="rId17"/>
    <p:sldId id="265" r:id="rId18"/>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F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FA8A3-756F-0444-901F-E01C1A804901}" v="10" dt="2023-10-20T11:24:35.881"/>
    <p1510:client id="{A55E9208-02B0-1B87-011A-D28678B75F48}" v="21" dt="2023-11-13T14:16:38.91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3"/>
    <p:restoredTop sz="84754"/>
  </p:normalViewPr>
  <p:slideViewPr>
    <p:cSldViewPr snapToGrid="0">
      <p:cViewPr varScale="1">
        <p:scale>
          <a:sx n="54" d="100"/>
          <a:sy n="54" d="100"/>
        </p:scale>
        <p:origin x="224" y="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xfrm>
            <a:off x="1143000" y="685800"/>
            <a:ext cx="4572000" cy="3429000"/>
          </a:xfrm>
          <a:prstGeom prst="rect">
            <a:avLst/>
          </a:prstGeom>
        </p:spPr>
        <p:txBody>
          <a:bodyPr/>
          <a:lstStyle/>
          <a:p>
            <a:endParaRPr/>
          </a:p>
        </p:txBody>
      </p:sp>
      <p:sp>
        <p:nvSpPr>
          <p:cNvPr id="70" name="Shape 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Helvetica Neue"/>
      </a:defRPr>
    </a:lvl1pPr>
    <a:lvl2pPr indent="228600" latinLnBrk="0">
      <a:defRPr sz="1200">
        <a:latin typeface="+mj-lt"/>
        <a:ea typeface="+mj-ea"/>
        <a:cs typeface="+mj-cs"/>
        <a:sym typeface="Helvetica Neue"/>
      </a:defRPr>
    </a:lvl2pPr>
    <a:lvl3pPr indent="457200" latinLnBrk="0">
      <a:defRPr sz="1200">
        <a:latin typeface="+mj-lt"/>
        <a:ea typeface="+mj-ea"/>
        <a:cs typeface="+mj-cs"/>
        <a:sym typeface="Helvetica Neue"/>
      </a:defRPr>
    </a:lvl3pPr>
    <a:lvl4pPr indent="685800" latinLnBrk="0">
      <a:defRPr sz="1200">
        <a:latin typeface="+mj-lt"/>
        <a:ea typeface="+mj-ea"/>
        <a:cs typeface="+mj-cs"/>
        <a:sym typeface="Helvetica Neue"/>
      </a:defRPr>
    </a:lvl4pPr>
    <a:lvl5pPr indent="914400" latinLnBrk="0">
      <a:defRPr sz="1200">
        <a:latin typeface="+mj-lt"/>
        <a:ea typeface="+mj-ea"/>
        <a:cs typeface="+mj-cs"/>
        <a:sym typeface="Helvetica Neue"/>
      </a:defRPr>
    </a:lvl5pPr>
    <a:lvl6pPr indent="1143000" latinLnBrk="0">
      <a:defRPr sz="1200">
        <a:latin typeface="+mj-lt"/>
        <a:ea typeface="+mj-ea"/>
        <a:cs typeface="+mj-cs"/>
        <a:sym typeface="Helvetica Neue"/>
      </a:defRPr>
    </a:lvl6pPr>
    <a:lvl7pPr indent="1371600" latinLnBrk="0">
      <a:defRPr sz="1200">
        <a:latin typeface="+mj-lt"/>
        <a:ea typeface="+mj-ea"/>
        <a:cs typeface="+mj-cs"/>
        <a:sym typeface="Helvetica Neue"/>
      </a:defRPr>
    </a:lvl7pPr>
    <a:lvl8pPr indent="1600200" latinLnBrk="0">
      <a:defRPr sz="1200">
        <a:latin typeface="+mj-lt"/>
        <a:ea typeface="+mj-ea"/>
        <a:cs typeface="+mj-cs"/>
        <a:sym typeface="Helvetica Neue"/>
      </a:defRPr>
    </a:lvl8pPr>
    <a:lvl9pPr indent="1828800" latinLnBrk="0">
      <a:defRPr sz="1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1003300" y="685800"/>
            <a:ext cx="4851400" cy="3429000"/>
          </a:xfrm>
          <a:prstGeom prst="rect">
            <a:avLst/>
          </a:prstGeom>
        </p:spPr>
        <p:txBody>
          <a:bodyPr/>
          <a:lstStyle/>
          <a:p>
            <a:endParaRPr/>
          </a:p>
        </p:txBody>
      </p:sp>
      <p:sp>
        <p:nvSpPr>
          <p:cNvPr id="83" name="Shape 83"/>
          <p:cNvSpPr>
            <a:spLocks noGrp="1"/>
          </p:cNvSpPr>
          <p:nvPr>
            <p:ph type="body" sz="quarter" idx="1"/>
          </p:nvPr>
        </p:nvSpPr>
        <p:spPr>
          <a:prstGeom prst="rect">
            <a:avLst/>
          </a:prstGeom>
        </p:spPr>
        <p:txBody>
          <a:bodyPr/>
          <a:lstStyle/>
          <a:p>
            <a:pPr>
              <a:defRPr>
                <a:latin typeface="Arial"/>
                <a:ea typeface="Arial"/>
                <a:cs typeface="Arial"/>
                <a:sym typeface="Arial"/>
              </a:defRPr>
            </a:pPr>
            <a:r>
              <a:rPr dirty="0"/>
              <a:t>The DofE is a life-changing adventure which will help you develop the skills you need for your future life and work.   </a:t>
            </a:r>
          </a:p>
          <a:p>
            <a:pPr>
              <a:defRPr>
                <a:latin typeface="Arial"/>
                <a:ea typeface="Arial"/>
                <a:cs typeface="Arial"/>
                <a:sym typeface="Arial"/>
              </a:defRPr>
            </a:pPr>
            <a:endParaRPr dirty="0"/>
          </a:p>
          <a:p>
            <a:pPr>
              <a:defRPr>
                <a:latin typeface="Arial"/>
                <a:ea typeface="Arial"/>
                <a:cs typeface="Arial"/>
                <a:sym typeface="Arial"/>
              </a:defRPr>
            </a:pPr>
            <a:r>
              <a:rPr dirty="0"/>
              <a:t>The DofE gives you the chance to discover just how much you’re capable of. </a:t>
            </a:r>
          </a:p>
          <a:p>
            <a:pPr>
              <a:defRPr>
                <a:latin typeface="Arial"/>
                <a:ea typeface="Arial"/>
                <a:cs typeface="Arial"/>
                <a:sym typeface="Arial"/>
              </a:defRPr>
            </a:pPr>
            <a:endParaRPr dirty="0"/>
          </a:p>
          <a:p>
            <a:pPr>
              <a:defRPr>
                <a:latin typeface="Arial"/>
                <a:ea typeface="Arial"/>
                <a:cs typeface="Arial"/>
                <a:sym typeface="Arial"/>
              </a:defRPr>
            </a:pPr>
            <a:r>
              <a:rPr dirty="0"/>
              <a:t>It’s a great way to meet new people, try new things, do what you love and make a difference in your community. </a:t>
            </a:r>
          </a:p>
          <a:p>
            <a:pPr>
              <a:defRPr b="1">
                <a:latin typeface="Arial"/>
                <a:ea typeface="Arial"/>
                <a:cs typeface="Arial"/>
                <a:sym typeface="Arial"/>
              </a:defRPr>
            </a:pPr>
            <a:endParaRPr dirty="0"/>
          </a:p>
          <a:p>
            <a:pPr>
              <a:defRPr>
                <a:latin typeface="Arial"/>
                <a:ea typeface="Arial"/>
                <a:cs typeface="Arial"/>
                <a:sym typeface="Arial"/>
              </a:defRPr>
            </a:pPr>
            <a:r>
              <a:rPr dirty="0"/>
              <a:t>​</a:t>
            </a:r>
          </a:p>
          <a:p>
            <a:pPr>
              <a:defRPr>
                <a:latin typeface="Arial"/>
                <a:ea typeface="Arial"/>
                <a:cs typeface="Arial"/>
                <a:sym typeface="Arial"/>
              </a:defRPr>
            </a:pPr>
            <a:endParaRPr dirty="0"/>
          </a:p>
          <a:p>
            <a:pPr>
              <a:defRPr>
                <a:latin typeface="Arial"/>
                <a:ea typeface="Arial"/>
                <a:cs typeface="Arial"/>
                <a:sym typeface="Arial"/>
              </a:defRPr>
            </a:pPr>
            <a:r>
              <a:rPr dirty="0"/>
              <a:t>​</a:t>
            </a:r>
          </a:p>
          <a:p>
            <a:pPr>
              <a:defRPr>
                <a:latin typeface="Arial"/>
                <a:ea typeface="Arial"/>
                <a:cs typeface="Arial"/>
                <a:sym typeface="Arial"/>
              </a:defRPr>
            </a:pPr>
            <a:endParaRPr dirty="0"/>
          </a:p>
          <a:p>
            <a:pPr>
              <a:defRPr>
                <a:latin typeface="Arial"/>
                <a:ea typeface="Arial"/>
                <a:cs typeface="Arial"/>
                <a:sym typeface="Arial"/>
              </a:defRPr>
            </a:pPr>
            <a:r>
              <a:rPr dirty="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003300" y="685800"/>
            <a:ext cx="48514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a:defRPr>
                <a:latin typeface="Arial"/>
                <a:ea typeface="Arial"/>
                <a:cs typeface="Arial"/>
                <a:sym typeface="Arial"/>
              </a:defRPr>
            </a:pPr>
            <a:endParaRPr dirty="0"/>
          </a:p>
        </p:txBody>
      </p:sp>
    </p:spTree>
    <p:extLst>
      <p:ext uri="{BB962C8B-B14F-4D97-AF65-F5344CB8AC3E}">
        <p14:creationId xmlns:p14="http://schemas.microsoft.com/office/powerpoint/2010/main" val="22032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003300" y="685800"/>
            <a:ext cx="48514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a:defRPr>
                <a:latin typeface="Arial"/>
                <a:ea typeface="Arial"/>
                <a:cs typeface="Arial"/>
                <a:sym typeface="Arial"/>
              </a:defRPr>
            </a:pPr>
            <a:endParaRPr dirty="0"/>
          </a:p>
        </p:txBody>
      </p:sp>
    </p:spTree>
    <p:extLst>
      <p:ext uri="{BB962C8B-B14F-4D97-AF65-F5344CB8AC3E}">
        <p14:creationId xmlns:p14="http://schemas.microsoft.com/office/powerpoint/2010/main" val="289128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1003300" y="685800"/>
            <a:ext cx="48514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pPr>
              <a:defRPr>
                <a:latin typeface="Arial"/>
                <a:ea typeface="Arial"/>
                <a:cs typeface="Arial"/>
                <a:sym typeface="Arial"/>
              </a:defRPr>
            </a:pPr>
            <a:r>
              <a:rPr dirty="0"/>
              <a:t>Once you have signed up to do your DofE, you will receive a Welcome Pack in the post which contains lots of useful information and advice.  ​</a:t>
            </a:r>
          </a:p>
          <a:p>
            <a:pPr>
              <a:defRPr>
                <a:latin typeface="Arial"/>
                <a:ea typeface="Arial"/>
                <a:cs typeface="Arial"/>
                <a:sym typeface="Arial"/>
              </a:defRPr>
            </a:pPr>
            <a:endParaRPr dirty="0"/>
          </a:p>
          <a:p>
            <a:pPr>
              <a:defRPr>
                <a:latin typeface="Arial"/>
                <a:ea typeface="Arial"/>
                <a:cs typeface="Arial"/>
                <a:sym typeface="Arial"/>
              </a:defRPr>
            </a:pPr>
            <a:r>
              <a:rPr dirty="0"/>
              <a:t>​You will also get your own </a:t>
            </a:r>
            <a:r>
              <a:rPr dirty="0" err="1"/>
              <a:t>eDofE</a:t>
            </a:r>
            <a:r>
              <a:rPr dirty="0"/>
              <a:t> account so that you can plan your activities online using the free DofE app.​</a:t>
            </a:r>
          </a:p>
          <a:p>
            <a:pPr>
              <a:defRPr>
                <a:latin typeface="Arial"/>
                <a:ea typeface="Arial"/>
                <a:cs typeface="Arial"/>
                <a:sym typeface="Arial"/>
              </a:defRPr>
            </a:pPr>
            <a:endParaRPr dirty="0"/>
          </a:p>
          <a:p>
            <a:pPr>
              <a:defRPr>
                <a:latin typeface="Arial"/>
                <a:ea typeface="Arial"/>
                <a:cs typeface="Arial"/>
                <a:sym typeface="Arial"/>
              </a:defRPr>
            </a:pPr>
            <a:r>
              <a:rPr dirty="0"/>
              <a:t>​You will also receive a DofE Card which will give you and your family money off in several shops selling the sorts of equipment you may need.​</a:t>
            </a:r>
          </a:p>
          <a:p>
            <a:pPr>
              <a:defRPr>
                <a:latin typeface="Arial"/>
                <a:ea typeface="Arial"/>
                <a:cs typeface="Arial"/>
                <a:sym typeface="Arial"/>
              </a:defRPr>
            </a:pPr>
            <a:endParaRPr dirty="0"/>
          </a:p>
          <a:p>
            <a:pPr>
              <a:defRPr>
                <a:latin typeface="Arial"/>
                <a:ea typeface="Arial"/>
                <a:cs typeface="Arial"/>
                <a:sym typeface="Arial"/>
              </a:defRPr>
            </a:pPr>
            <a:r>
              <a:rPr dirty="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1003300" y="685800"/>
            <a:ext cx="48514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pPr>
              <a:defRPr b="1">
                <a:latin typeface="Arial"/>
                <a:ea typeface="Arial"/>
                <a:cs typeface="Arial"/>
                <a:sym typeface="Arial"/>
              </a:defRPr>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1003300" y="685800"/>
            <a:ext cx="4851400" cy="3429000"/>
          </a:xfrm>
          <a:prstGeom prst="rect">
            <a:avLst/>
          </a:prstGeom>
        </p:spPr>
        <p:txBody>
          <a:bodyPr/>
          <a:lstStyle/>
          <a:p>
            <a:endParaRPr/>
          </a:p>
        </p:txBody>
      </p:sp>
      <p:sp>
        <p:nvSpPr>
          <p:cNvPr id="90" name="Shape 90"/>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The following film provides an overview of the Duke of Edinburgh's Award.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003300" y="685800"/>
            <a:ext cx="4851400" cy="3429000"/>
          </a:xfrm>
          <a:prstGeom prst="rect">
            <a:avLst/>
          </a:prstGeom>
        </p:spPr>
        <p:txBody>
          <a:bodyPr/>
          <a:lstStyle/>
          <a:p>
            <a:endParaRPr/>
          </a:p>
        </p:txBody>
      </p:sp>
      <p:sp>
        <p:nvSpPr>
          <p:cNvPr id="94" name="Shape 94"/>
          <p:cNvSpPr>
            <a:spLocks noGrp="1"/>
          </p:cNvSpPr>
          <p:nvPr>
            <p:ph type="body" sz="quarter" idx="1"/>
          </p:nvPr>
        </p:nvSpPr>
        <p:spPr>
          <a:prstGeom prst="rect">
            <a:avLst/>
          </a:prstGeom>
        </p:spPr>
        <p:txBody>
          <a:bodyPr/>
          <a:lstStyle/>
          <a:p>
            <a:pPr>
              <a:defRPr>
                <a:latin typeface="Arial"/>
                <a:ea typeface="Arial"/>
                <a:cs typeface="Arial"/>
                <a:sym typeface="Arial"/>
              </a:defRPr>
            </a:pPr>
            <a:r>
              <a:rPr dirty="0"/>
              <a:t>To achieve your Silver DofE Award, you will need to complete four sections – Volunteering, Physical, Skills and Expedition.​</a:t>
            </a:r>
          </a:p>
          <a:p>
            <a:pPr>
              <a:defRPr>
                <a:latin typeface="Arial"/>
                <a:ea typeface="Arial"/>
                <a:cs typeface="Arial"/>
                <a:sym typeface="Arial"/>
              </a:defRPr>
            </a:pPr>
            <a:endParaRPr dirty="0"/>
          </a:p>
          <a:p>
            <a:pPr>
              <a:defRPr>
                <a:latin typeface="Arial"/>
                <a:ea typeface="Arial"/>
                <a:cs typeface="Arial"/>
                <a:sym typeface="Arial"/>
              </a:defRPr>
            </a:pPr>
            <a:r>
              <a:rPr dirty="0"/>
              <a:t>​Activities for each section take a minimum of one hour a week, so they can easily fit in around your studies and other interests.​</a:t>
            </a:r>
          </a:p>
          <a:p>
            <a:pPr>
              <a:defRPr>
                <a:latin typeface="Arial"/>
                <a:ea typeface="Arial"/>
                <a:cs typeface="Arial"/>
                <a:sym typeface="Arial"/>
              </a:defRPr>
            </a:pPr>
            <a:endParaRPr dirty="0"/>
          </a:p>
          <a:p>
            <a:pPr>
              <a:defRPr>
                <a:latin typeface="Arial"/>
                <a:ea typeface="Arial"/>
                <a:cs typeface="Arial"/>
                <a:sym typeface="Arial"/>
              </a:defRPr>
            </a:pPr>
            <a:r>
              <a:rPr dirty="0"/>
              <a:t>​You will need to spend at least 3 months completing each of the Volunteering, Physical and Skills sections. You will also need to decide which two of these you would like to do for six months.​</a:t>
            </a:r>
          </a:p>
          <a:p>
            <a:pPr>
              <a:defRPr>
                <a:latin typeface="Arial"/>
                <a:ea typeface="Arial"/>
                <a:cs typeface="Arial"/>
                <a:sym typeface="Arial"/>
              </a:defRPr>
            </a:pPr>
            <a:endParaRPr dirty="0"/>
          </a:p>
          <a:p>
            <a:pPr>
              <a:defRPr>
                <a:latin typeface="Arial"/>
                <a:ea typeface="Arial"/>
                <a:cs typeface="Arial"/>
                <a:sym typeface="Arial"/>
              </a:defRPr>
            </a:pPr>
            <a:r>
              <a:rPr dirty="0"/>
              <a:t>​If you have not already completed your Bronze Award, you must do a further 6 months in the Volunteering, Physical or Skills sections.​</a:t>
            </a:r>
          </a:p>
          <a:p>
            <a:pPr>
              <a:defRPr>
                <a:latin typeface="Arial"/>
                <a:ea typeface="Arial"/>
                <a:cs typeface="Arial"/>
                <a:sym typeface="Arial"/>
              </a:defRPr>
            </a:pPr>
            <a:endParaRPr dirty="0"/>
          </a:p>
          <a:p>
            <a:pPr>
              <a:defRPr>
                <a:latin typeface="Arial"/>
                <a:ea typeface="Arial"/>
                <a:cs typeface="Arial"/>
                <a:sym typeface="Arial"/>
              </a:defRPr>
            </a:pPr>
            <a:r>
              <a:rPr dirty="0"/>
              <a:t>You will need to keep a record of the time you spend on each activity.  </a:t>
            </a:r>
          </a:p>
          <a:p>
            <a:pPr>
              <a:defRPr>
                <a:latin typeface="Arial"/>
                <a:ea typeface="Arial"/>
                <a:cs typeface="Arial"/>
                <a:sym typeface="Arial"/>
              </a:defRPr>
            </a:pPr>
            <a:endParaRPr dirty="0"/>
          </a:p>
          <a:p>
            <a:pPr>
              <a:defRPr>
                <a:latin typeface="Arial"/>
                <a:ea typeface="Arial"/>
                <a:cs typeface="Arial"/>
                <a:sym typeface="Arial"/>
              </a:defRPr>
            </a:pPr>
            <a:r>
              <a:rPr dirty="0"/>
              <a:t>You should ask somebody who has a good understanding of the activity you have chosen to write a report describing what you have done. </a:t>
            </a:r>
          </a:p>
          <a:p>
            <a:pPr>
              <a:defRPr>
                <a:latin typeface="Arial"/>
                <a:ea typeface="Arial"/>
                <a:cs typeface="Arial"/>
                <a:sym typeface="Arial"/>
              </a:defRPr>
            </a:pPr>
            <a:endParaRPr dirty="0"/>
          </a:p>
          <a:p>
            <a:pPr>
              <a:defRPr>
                <a:latin typeface="Arial"/>
                <a:ea typeface="Arial"/>
                <a:cs typeface="Arial"/>
                <a:sym typeface="Arial"/>
              </a:defRPr>
            </a:pPr>
            <a:r>
              <a:rPr dirty="0"/>
              <a:t>​I will now describe each section of the award in more detail.​</a:t>
            </a:r>
          </a:p>
          <a:p>
            <a:pPr>
              <a:defRPr>
                <a:latin typeface="Arial"/>
                <a:ea typeface="Arial"/>
                <a:cs typeface="Arial"/>
                <a:sym typeface="Arial"/>
              </a:defRPr>
            </a:pPr>
            <a:endParaRPr dirty="0"/>
          </a:p>
          <a:p>
            <a:pPr>
              <a:defRPr>
                <a:latin typeface="Arial"/>
                <a:ea typeface="Arial"/>
                <a:cs typeface="Arial"/>
                <a:sym typeface="Arial"/>
              </a:defRPr>
            </a:pPr>
            <a:r>
              <a:rPr dirty="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1003300" y="685800"/>
            <a:ext cx="4851400" cy="3429000"/>
          </a:xfrm>
          <a:prstGeom prst="rect">
            <a:avLst/>
          </a:prstGeom>
        </p:spPr>
        <p:txBody>
          <a:bodyPr/>
          <a:lstStyle/>
          <a:p>
            <a:endParaRPr/>
          </a:p>
        </p:txBody>
      </p:sp>
      <p:sp>
        <p:nvSpPr>
          <p:cNvPr id="102" name="Shape 102"/>
          <p:cNvSpPr>
            <a:spLocks noGrp="1"/>
          </p:cNvSpPr>
          <p:nvPr>
            <p:ph type="body" sz="quarter" idx="1"/>
          </p:nvPr>
        </p:nvSpPr>
        <p:spPr>
          <a:prstGeom prst="rect">
            <a:avLst/>
          </a:prstGeom>
        </p:spPr>
        <p:txBody>
          <a:bodyPr/>
          <a:lstStyle/>
          <a:p>
            <a:pPr>
              <a:defRPr>
                <a:latin typeface="Arial"/>
                <a:ea typeface="Arial"/>
                <a:cs typeface="Arial"/>
                <a:sym typeface="Arial"/>
              </a:defRPr>
            </a:pPr>
            <a:r>
              <a:rPr dirty="0"/>
              <a:t>As part of your Silver DofE Award, you will need to donate some of your time to volunteering. </a:t>
            </a:r>
          </a:p>
          <a:p>
            <a:pPr>
              <a:defRPr>
                <a:latin typeface="Arial"/>
                <a:ea typeface="Arial"/>
                <a:cs typeface="Arial"/>
                <a:sym typeface="Arial"/>
              </a:defRPr>
            </a:pPr>
            <a:endParaRPr dirty="0"/>
          </a:p>
          <a:p>
            <a:pPr>
              <a:defRPr>
                <a:latin typeface="Arial"/>
                <a:ea typeface="Arial"/>
                <a:cs typeface="Arial"/>
                <a:sym typeface="Arial"/>
              </a:defRPr>
            </a:pPr>
            <a:r>
              <a:rPr dirty="0"/>
              <a:t>Volunteering is a chance to help other people, and to make a difference to the causes you feel most passionate about. </a:t>
            </a:r>
          </a:p>
          <a:p>
            <a:pPr>
              <a:defRPr>
                <a:latin typeface="Arial"/>
                <a:ea typeface="Arial"/>
                <a:cs typeface="Arial"/>
                <a:sym typeface="Arial"/>
              </a:defRPr>
            </a:pPr>
            <a:endParaRPr dirty="0"/>
          </a:p>
          <a:p>
            <a:pPr>
              <a:defRPr>
                <a:latin typeface="Arial"/>
                <a:ea typeface="Arial"/>
                <a:cs typeface="Arial"/>
                <a:sym typeface="Arial"/>
              </a:defRPr>
            </a:pPr>
            <a:r>
              <a:rPr dirty="0"/>
              <a:t>As well as changing things for the better, lots of young people find that volunteering is a great way to increase their confidence and gain new skills. </a:t>
            </a:r>
          </a:p>
          <a:p>
            <a:pPr>
              <a:defRPr>
                <a:latin typeface="Arial"/>
                <a:ea typeface="Arial"/>
                <a:cs typeface="Arial"/>
                <a:sym typeface="Arial"/>
              </a:defRPr>
            </a:pPr>
            <a:endParaRPr dirty="0"/>
          </a:p>
          <a:p>
            <a:pPr>
              <a:defRPr>
                <a:latin typeface="Arial"/>
                <a:ea typeface="Arial"/>
                <a:cs typeface="Arial"/>
                <a:sym typeface="Arial"/>
              </a:defRPr>
            </a:pPr>
            <a:r>
              <a:rPr dirty="0"/>
              <a:t>Examples of volunteering could be coaching a local football team, collecting items for a foodbank or campaigning for change on issues you feel passionate about</a:t>
            </a:r>
            <a:r>
              <a:rPr b="1" dirty="0"/>
              <a:t> </a:t>
            </a:r>
          </a:p>
          <a:p>
            <a:pPr>
              <a:defRPr>
                <a:latin typeface="Arial"/>
                <a:ea typeface="Arial"/>
                <a:cs typeface="Arial"/>
                <a:sym typeface="Arial"/>
              </a:defRPr>
            </a:pPr>
            <a:endParaRPr dirty="0"/>
          </a:p>
          <a:p>
            <a:pPr>
              <a:defRPr>
                <a:latin typeface="Arial"/>
                <a:ea typeface="Arial"/>
                <a:cs typeface="Arial"/>
                <a:sym typeface="Arial"/>
              </a:defRPr>
            </a:pPr>
            <a:r>
              <a:rPr dirty="0"/>
              <a:t>You can choose to volunteer in any area you would like – the only rule is that you must not be doing a job that companies would normally pay somebody for. </a:t>
            </a:r>
          </a:p>
          <a:p>
            <a:pPr>
              <a:defRPr>
                <a:latin typeface="Arial"/>
                <a:ea typeface="Arial"/>
                <a:cs typeface="Arial"/>
                <a:sym typeface="Arial"/>
              </a:defRPr>
            </a:pPr>
            <a:endParaRPr dirty="0"/>
          </a:p>
          <a:p>
            <a:pPr>
              <a:defRPr>
                <a:latin typeface="Arial"/>
                <a:ea typeface="Arial"/>
                <a:cs typeface="Arial"/>
                <a:sym typeface="Arial"/>
              </a:defRPr>
            </a:pPr>
            <a:r>
              <a:rPr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1003300" y="685800"/>
            <a:ext cx="4851400" cy="3429000"/>
          </a:xfrm>
          <a:prstGeom prst="rect">
            <a:avLst/>
          </a:prstGeom>
        </p:spPr>
        <p:txBody>
          <a:bodyPr/>
          <a:lstStyle/>
          <a:p>
            <a:endParaRPr/>
          </a:p>
        </p:txBody>
      </p:sp>
      <p:sp>
        <p:nvSpPr>
          <p:cNvPr id="111" name="Shape 111"/>
          <p:cNvSpPr>
            <a:spLocks noGrp="1"/>
          </p:cNvSpPr>
          <p:nvPr>
            <p:ph type="body" sz="quarter" idx="1"/>
          </p:nvPr>
        </p:nvSpPr>
        <p:spPr>
          <a:prstGeom prst="rect">
            <a:avLst/>
          </a:prstGeom>
        </p:spPr>
        <p:txBody>
          <a:bodyPr/>
          <a:lstStyle/>
          <a:p>
            <a:pPr>
              <a:defRPr>
                <a:latin typeface="Arial"/>
                <a:ea typeface="Arial"/>
                <a:cs typeface="Arial"/>
                <a:sym typeface="Arial"/>
              </a:defRPr>
            </a:pPr>
            <a:r>
              <a:rPr dirty="0"/>
              <a:t>To complete the Physical section of your Silver Award, you will have the opportunity to take part in regular physical activity.  ​</a:t>
            </a:r>
          </a:p>
          <a:p>
            <a:pPr>
              <a:defRPr>
                <a:latin typeface="Arial"/>
                <a:ea typeface="Arial"/>
                <a:cs typeface="Arial"/>
                <a:sym typeface="Arial"/>
              </a:defRPr>
            </a:pPr>
            <a:endParaRPr dirty="0"/>
          </a:p>
          <a:p>
            <a:pPr>
              <a:defRPr>
                <a:latin typeface="Arial"/>
                <a:ea typeface="Arial"/>
                <a:cs typeface="Arial"/>
                <a:sym typeface="Arial"/>
              </a:defRPr>
            </a:pPr>
            <a:r>
              <a:rPr dirty="0"/>
              <a:t>​Becoming more active can be a huge amount of fun, and it can also help you feel happier and healthier.​</a:t>
            </a:r>
          </a:p>
          <a:p>
            <a:pPr>
              <a:defRPr>
                <a:latin typeface="Arial"/>
                <a:ea typeface="Arial"/>
                <a:cs typeface="Arial"/>
                <a:sym typeface="Arial"/>
              </a:defRPr>
            </a:pPr>
            <a:endParaRPr dirty="0"/>
          </a:p>
          <a:p>
            <a:pPr>
              <a:defRPr>
                <a:latin typeface="Arial"/>
                <a:ea typeface="Arial"/>
                <a:cs typeface="Arial"/>
                <a:sym typeface="Arial"/>
              </a:defRPr>
            </a:pPr>
            <a:r>
              <a:rPr dirty="0"/>
              <a:t>​Almost any dance, sport or fitness activity can count — it’s completely up to you which activities you choose.​</a:t>
            </a:r>
          </a:p>
          <a:p>
            <a:pPr>
              <a:defRPr>
                <a:latin typeface="Arial"/>
                <a:ea typeface="Arial"/>
                <a:cs typeface="Arial"/>
                <a:sym typeface="Arial"/>
              </a:defRPr>
            </a:pPr>
            <a:endParaRPr dirty="0"/>
          </a:p>
          <a:p>
            <a:pPr>
              <a:defRPr>
                <a:latin typeface="Arial"/>
                <a:ea typeface="Arial"/>
                <a:cs typeface="Arial"/>
                <a:sym typeface="Arial"/>
              </a:defRPr>
            </a:pPr>
            <a:r>
              <a:rPr dirty="0"/>
              <a:t>​You may decide to join a team or to do something on your own. </a:t>
            </a:r>
          </a:p>
          <a:p>
            <a:pPr>
              <a:defRPr>
                <a:latin typeface="Arial"/>
                <a:ea typeface="Arial"/>
                <a:cs typeface="Arial"/>
                <a:sym typeface="Arial"/>
              </a:defRPr>
            </a:pPr>
            <a:endParaRPr dirty="0"/>
          </a:p>
          <a:p>
            <a:pPr>
              <a:defRPr>
                <a:latin typeface="Arial"/>
                <a:ea typeface="Arial"/>
                <a:cs typeface="Arial"/>
                <a:sym typeface="Arial"/>
              </a:defRPr>
            </a:pPr>
            <a:r>
              <a:rPr dirty="0"/>
              <a:t>​You may like to try something completely different, or to concentrate and improve on an activity you already do.​</a:t>
            </a:r>
          </a:p>
          <a:p>
            <a:pPr>
              <a:defRPr>
                <a:latin typeface="Arial"/>
                <a:ea typeface="Arial"/>
                <a:cs typeface="Arial"/>
                <a:sym typeface="Arial"/>
              </a:defRPr>
            </a:pPr>
            <a:endParaRPr dirty="0"/>
          </a:p>
          <a:p>
            <a:pPr>
              <a:defRPr>
                <a:latin typeface="Arial"/>
                <a:ea typeface="Arial"/>
                <a:cs typeface="Arial"/>
                <a:sym typeface="Arial"/>
              </a:defRPr>
            </a:pPr>
            <a:r>
              <a:rPr dirty="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003300" y="685800"/>
            <a:ext cx="4851400" cy="3429000"/>
          </a:xfrm>
          <a:prstGeom prst="rect">
            <a:avLst/>
          </a:prstGeom>
        </p:spPr>
        <p:txBody>
          <a:bodyPr/>
          <a:lstStyle/>
          <a:p>
            <a:endParaRPr/>
          </a:p>
        </p:txBody>
      </p:sp>
      <p:sp>
        <p:nvSpPr>
          <p:cNvPr id="120" name="Shape 120"/>
          <p:cNvSpPr>
            <a:spLocks noGrp="1"/>
          </p:cNvSpPr>
          <p:nvPr>
            <p:ph type="body" sz="quarter" idx="1"/>
          </p:nvPr>
        </p:nvSpPr>
        <p:spPr>
          <a:prstGeom prst="rect">
            <a:avLst/>
          </a:prstGeom>
        </p:spPr>
        <p:txBody>
          <a:bodyPr/>
          <a:lstStyle/>
          <a:p>
            <a:pPr>
              <a:defRPr>
                <a:latin typeface="Arial"/>
                <a:ea typeface="Arial"/>
                <a:cs typeface="Arial"/>
                <a:sym typeface="Arial"/>
              </a:defRPr>
            </a:pPr>
            <a:r>
              <a:rPr dirty="0"/>
              <a:t>Through the Skills section, you will be encouraged to develop your practical and social skills in an area you can choose. </a:t>
            </a:r>
          </a:p>
          <a:p>
            <a:pPr>
              <a:defRPr>
                <a:latin typeface="Arial"/>
                <a:ea typeface="Arial"/>
                <a:cs typeface="Arial"/>
                <a:sym typeface="Arial"/>
              </a:defRPr>
            </a:pPr>
            <a:endParaRPr dirty="0"/>
          </a:p>
          <a:p>
            <a:pPr>
              <a:defRPr>
                <a:latin typeface="Arial"/>
                <a:ea typeface="Arial"/>
                <a:cs typeface="Arial"/>
                <a:sym typeface="Arial"/>
              </a:defRPr>
            </a:pPr>
            <a:r>
              <a:rPr dirty="0"/>
              <a:t>You can decide whether you will try to get better at something you already feel passionate about, or learn to do something new. </a:t>
            </a:r>
          </a:p>
          <a:p>
            <a:pPr>
              <a:defRPr>
                <a:latin typeface="Arial"/>
                <a:ea typeface="Arial"/>
                <a:cs typeface="Arial"/>
                <a:sym typeface="Arial"/>
              </a:defRPr>
            </a:pPr>
            <a:endParaRPr dirty="0"/>
          </a:p>
          <a:p>
            <a:pPr>
              <a:defRPr>
                <a:latin typeface="Arial"/>
                <a:ea typeface="Arial"/>
                <a:cs typeface="Arial"/>
                <a:sym typeface="Arial"/>
              </a:defRPr>
            </a:pPr>
            <a:r>
              <a:rPr dirty="0"/>
              <a:t>In the past, young people have done a huge range of different activities for their skills section, such as computer coding, driving and cooking. </a:t>
            </a:r>
          </a:p>
          <a:p>
            <a:pPr>
              <a:defRPr>
                <a:latin typeface="Arial"/>
                <a:ea typeface="Arial"/>
                <a:cs typeface="Arial"/>
                <a:sym typeface="Arial"/>
              </a:defRPr>
            </a:pPr>
            <a:endParaRPr dirty="0"/>
          </a:p>
          <a:p>
            <a:pPr>
              <a:defRPr>
                <a:latin typeface="Arial"/>
                <a:ea typeface="Arial"/>
                <a:cs typeface="Arial"/>
                <a:sym typeface="Arial"/>
              </a:defRPr>
            </a:pPr>
            <a:r>
              <a:rPr dirty="0"/>
              <a:t>Gaining new interests and talents is a huge amount of fun and lots of young people also feel a real sense of achievement from doing it. </a:t>
            </a:r>
          </a:p>
          <a:p>
            <a:pPr>
              <a:defRPr>
                <a:latin typeface="Arial"/>
                <a:ea typeface="Arial"/>
                <a:cs typeface="Arial"/>
                <a:sym typeface="Arial"/>
              </a:defRPr>
            </a:pPr>
            <a:endParaRPr dirty="0"/>
          </a:p>
          <a:p>
            <a:pPr>
              <a:defRPr>
                <a:latin typeface="Arial"/>
                <a:ea typeface="Arial"/>
                <a:cs typeface="Arial"/>
                <a:sym typeface="Arial"/>
              </a:defRPr>
            </a:pPr>
            <a:r>
              <a:rPr dirty="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003300" y="685800"/>
            <a:ext cx="4851400" cy="3429000"/>
          </a:xfrm>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pPr>
              <a:defRPr>
                <a:latin typeface="Arial"/>
                <a:ea typeface="Arial"/>
                <a:cs typeface="Arial"/>
                <a:sym typeface="Arial"/>
              </a:defRPr>
            </a:pPr>
            <a:r>
              <a:rPr dirty="0"/>
              <a:t>The final section of your Silver DofE award is the Expedition.​</a:t>
            </a:r>
          </a:p>
          <a:p>
            <a:pPr>
              <a:defRPr>
                <a:latin typeface="Arial"/>
                <a:ea typeface="Arial"/>
                <a:cs typeface="Arial"/>
                <a:sym typeface="Arial"/>
              </a:defRPr>
            </a:pPr>
            <a:endParaRPr dirty="0"/>
          </a:p>
          <a:p>
            <a:pPr>
              <a:defRPr>
                <a:latin typeface="Arial"/>
                <a:ea typeface="Arial"/>
                <a:cs typeface="Arial"/>
                <a:sym typeface="Arial"/>
              </a:defRPr>
            </a:pPr>
            <a:r>
              <a:rPr dirty="0"/>
              <a:t>​As part of a small team, you’ll plan your aim, choose your location and do some training to make sure you’re prepared and know what you’re doing — then spend three days and two nights away.​</a:t>
            </a:r>
          </a:p>
          <a:p>
            <a:pPr>
              <a:defRPr>
                <a:latin typeface="Arial"/>
                <a:ea typeface="Arial"/>
                <a:cs typeface="Arial"/>
                <a:sym typeface="Arial"/>
              </a:defRPr>
            </a:pPr>
            <a:endParaRPr dirty="0"/>
          </a:p>
          <a:p>
            <a:pPr>
              <a:defRPr>
                <a:latin typeface="Arial"/>
                <a:ea typeface="Arial"/>
                <a:cs typeface="Arial"/>
                <a:sym typeface="Arial"/>
              </a:defRPr>
            </a:pPr>
            <a:r>
              <a:rPr dirty="0"/>
              <a:t>​You can choose how you want to travel – it doesn’t have to be on foot. You could do it by bike, canoe, kayak, wheelchair, sailing boat or even on a horse.​</a:t>
            </a:r>
          </a:p>
          <a:p>
            <a:pPr>
              <a:defRPr>
                <a:latin typeface="Arial"/>
                <a:ea typeface="Arial"/>
                <a:cs typeface="Arial"/>
                <a:sym typeface="Arial"/>
              </a:defRPr>
            </a:pPr>
            <a:endParaRPr dirty="0"/>
          </a:p>
          <a:p>
            <a:pPr>
              <a:defRPr>
                <a:latin typeface="Arial"/>
                <a:ea typeface="Arial"/>
                <a:cs typeface="Arial"/>
                <a:sym typeface="Arial"/>
              </a:defRPr>
            </a:pPr>
            <a:r>
              <a:rPr dirty="0"/>
              <a:t>​Your Expedition will improve your resilience, communication, teamwork and leadership skills. ​</a:t>
            </a:r>
            <a:endParaRPr b="1" dirty="0"/>
          </a:p>
          <a:p>
            <a:pPr>
              <a:defRPr>
                <a:latin typeface="Arial"/>
                <a:ea typeface="Arial"/>
                <a:cs typeface="Arial"/>
                <a:sym typeface="Arial"/>
              </a:defRPr>
            </a:pPr>
            <a:r>
              <a:rPr dirty="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003300" y="685800"/>
            <a:ext cx="48514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a:defRPr>
                <a:latin typeface="Arial"/>
                <a:ea typeface="Arial"/>
                <a:cs typeface="Arial"/>
                <a:sym typeface="Arial"/>
              </a:defRPr>
            </a:pPr>
            <a:endParaRPr dirty="0"/>
          </a:p>
        </p:txBody>
      </p:sp>
    </p:spTree>
    <p:extLst>
      <p:ext uri="{BB962C8B-B14F-4D97-AF65-F5344CB8AC3E}">
        <p14:creationId xmlns:p14="http://schemas.microsoft.com/office/powerpoint/2010/main" val="359241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003300" y="685800"/>
            <a:ext cx="48514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a:defRPr>
                <a:latin typeface="Arial"/>
                <a:ea typeface="Arial"/>
                <a:cs typeface="Arial"/>
                <a:sym typeface="Arial"/>
              </a:defRPr>
            </a:pPr>
            <a:endParaRPr dirty="0"/>
          </a:p>
        </p:txBody>
      </p:sp>
    </p:spTree>
    <p:extLst>
      <p:ext uri="{BB962C8B-B14F-4D97-AF65-F5344CB8AC3E}">
        <p14:creationId xmlns:p14="http://schemas.microsoft.com/office/powerpoint/2010/main" val="226709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802005" y="2344483"/>
            <a:ext cx="9089391" cy="1588202"/>
          </a:xfrm>
          <a:prstGeom prst="rect">
            <a:avLst/>
          </a:prstGeom>
        </p:spPr>
        <p:txBody>
          <a:bodyPr/>
          <a:lstStyle/>
          <a:p>
            <a:r>
              <a:t>Click to add title</a:t>
            </a:r>
          </a:p>
        </p:txBody>
      </p:sp>
      <p:sp>
        <p:nvSpPr>
          <p:cNvPr id="12" name="Shape 12"/>
          <p:cNvSpPr>
            <a:spLocks noGrp="1"/>
          </p:cNvSpPr>
          <p:nvPr>
            <p:ph type="body" sz="quarter" idx="1"/>
          </p:nvPr>
        </p:nvSpPr>
        <p:spPr>
          <a:xfrm>
            <a:off x="1604010" y="4235196"/>
            <a:ext cx="7485382" cy="1890716"/>
          </a:xfrm>
          <a:prstGeom prst="rect">
            <a:avLst/>
          </a:prstGeom>
        </p:spPr>
        <p:txBody>
          <a:bodyPr/>
          <a:lstStyle/>
          <a:p>
            <a:r>
              <a:t>Click to add subtitle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add title</a:t>
            </a:r>
          </a:p>
        </p:txBody>
      </p:sp>
      <p:sp>
        <p:nvSpPr>
          <p:cNvPr id="21" name="Shape 21"/>
          <p:cNvSpPr>
            <a:spLocks noGrp="1"/>
          </p:cNvSpPr>
          <p:nvPr>
            <p:ph type="body" sz="quarter" idx="1"/>
          </p:nvPr>
        </p:nvSpPr>
        <p:spPr>
          <a:xfrm>
            <a:off x="444500" y="1522191"/>
            <a:ext cx="4749800" cy="2311401"/>
          </a:xfrm>
          <a:prstGeom prst="rect">
            <a:avLst/>
          </a:prstGeom>
        </p:spPr>
        <p:txBody>
          <a:bodyPr/>
          <a:lstStyle/>
          <a:p>
            <a:r>
              <a:t>Click to add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Click to add title</a:t>
            </a:r>
          </a:p>
        </p:txBody>
      </p:sp>
      <p:sp>
        <p:nvSpPr>
          <p:cNvPr id="30" name="Shape 30"/>
          <p:cNvSpPr>
            <a:spLocks noGrp="1"/>
          </p:cNvSpPr>
          <p:nvPr>
            <p:ph type="body" sz="quarter" idx="1"/>
          </p:nvPr>
        </p:nvSpPr>
        <p:spPr>
          <a:xfrm>
            <a:off x="444500" y="1522191"/>
            <a:ext cx="4749800" cy="2311401"/>
          </a:xfrm>
          <a:prstGeom prst="rect">
            <a:avLst/>
          </a:prstGeom>
        </p:spPr>
        <p:txBody>
          <a:bodyPr/>
          <a:lstStyle/>
          <a:p>
            <a:r>
              <a:t>Click to add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add title</a:t>
            </a:r>
          </a:p>
        </p:txBody>
      </p:sp>
      <p:sp>
        <p:nvSpPr>
          <p:cNvPr id="39" name="Shape 39"/>
          <p:cNvSpPr>
            <a:spLocks noGrp="1"/>
          </p:cNvSpPr>
          <p:nvPr>
            <p:ph type="body" sz="half" idx="1"/>
          </p:nvPr>
        </p:nvSpPr>
        <p:spPr>
          <a:prstGeom prst="rect">
            <a:avLst/>
          </a:prstGeom>
        </p:spPr>
        <p:txBody>
          <a:bodyPr/>
          <a:lstStyle/>
          <a:p>
            <a:r>
              <a:t>Object</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7" name="Shape 47"/>
          <p:cNvSpPr/>
          <p:nvPr/>
        </p:nvSpPr>
        <p:spPr>
          <a:xfrm>
            <a:off x="-4" y="10"/>
            <a:ext cx="10692011" cy="7559996"/>
          </a:xfrm>
          <a:prstGeom prst="rect">
            <a:avLst/>
          </a:prstGeom>
          <a:solidFill>
            <a:srgbClr val="16F78B"/>
          </a:solidFill>
          <a:ln w="12700">
            <a:miter lim="400000"/>
          </a:ln>
        </p:spPr>
        <p:txBody>
          <a:bodyPr lIns="45718" tIns="45718" rIns="45718" bIns="45718"/>
          <a:lstStyle/>
          <a:p>
            <a:pPr>
              <a:defRPr>
                <a:latin typeface="Calibri"/>
                <a:ea typeface="Calibri"/>
                <a:cs typeface="Calibri"/>
                <a:sym typeface="Calibri"/>
              </a:defRPr>
            </a:pPr>
            <a:endParaRPr/>
          </a:p>
        </p:txBody>
      </p:sp>
      <p:sp>
        <p:nvSpPr>
          <p:cNvPr id="48" name="Shape 48"/>
          <p:cNvSpPr>
            <a:spLocks noGrp="1"/>
          </p:cNvSpPr>
          <p:nvPr>
            <p:ph type="title"/>
          </p:nvPr>
        </p:nvSpPr>
        <p:spPr>
          <a:prstGeom prst="rect">
            <a:avLst/>
          </a:prstGeom>
        </p:spPr>
        <p:txBody>
          <a:bodyPr/>
          <a:lstStyle/>
          <a:p>
            <a:r>
              <a:t>Click to add title</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0">
    <p:spTree>
      <p:nvGrpSpPr>
        <p:cNvPr id="1" name=""/>
        <p:cNvGrpSpPr/>
        <p:nvPr/>
      </p:nvGrpSpPr>
      <p:grpSpPr>
        <a:xfrm>
          <a:off x="0" y="0"/>
          <a:ext cx="0" cy="0"/>
          <a:chOff x="0" y="0"/>
          <a:chExt cx="0" cy="0"/>
        </a:xfrm>
      </p:grpSpPr>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44500" y="278709"/>
            <a:ext cx="9804400" cy="7569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Click to add title</a:t>
            </a:r>
          </a:p>
        </p:txBody>
      </p:sp>
      <p:sp>
        <p:nvSpPr>
          <p:cNvPr id="3" name="Shape 3"/>
          <p:cNvSpPr>
            <a:spLocks noGrp="1"/>
          </p:cNvSpPr>
          <p:nvPr>
            <p:ph type="body" idx="1"/>
          </p:nvPr>
        </p:nvSpPr>
        <p:spPr>
          <a:xfrm>
            <a:off x="534669" y="1739455"/>
            <a:ext cx="4651632" cy="49914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Object</a:t>
            </a:r>
          </a:p>
        </p:txBody>
      </p:sp>
      <p:sp>
        <p:nvSpPr>
          <p:cNvPr id="4" name="Shape 4"/>
          <p:cNvSpPr>
            <a:spLocks noGrp="1"/>
          </p:cNvSpPr>
          <p:nvPr>
            <p:ph type="sldNum" sz="quarter" idx="2"/>
          </p:nvPr>
        </p:nvSpPr>
        <p:spPr>
          <a:xfrm>
            <a:off x="9891756" y="7033448"/>
            <a:ext cx="266974" cy="279401"/>
          </a:xfrm>
          <a:prstGeom prst="rect">
            <a:avLst/>
          </a:prstGeom>
          <a:ln w="12700">
            <a:miter lim="400000"/>
          </a:ln>
        </p:spPr>
        <p:txBody>
          <a:bodyPr wrap="none" lIns="0" tIns="0" rIns="0" bIns="0">
            <a:spAutoFit/>
          </a:bodyPr>
          <a:lstStyle>
            <a:lvl1pPr algn="r">
              <a:defRPr>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Arial"/>
          <a:ea typeface="Arial"/>
          <a:cs typeface="Arial"/>
          <a:sym typeface="Arial"/>
        </a:defRPr>
      </a:lvl9pPr>
    </p:titleStyle>
    <p:body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0.tiff"/></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0.tiff"/></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forms.office.com/Pages/ResponsePage.aspx?id=W0Hgibbxp02SpZWRPSqGnlMrN2HQREdNsuir1gq0LehUM05RRzNDMFBBQkxYMjJXSERIR1VQUEpDMy4u" TargetMode="External"/><Relationship Id="rId5" Type="http://schemas.openxmlformats.org/officeDocument/2006/relationships/image" Target="../media/image6.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yN7wTcxK408?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1" y="11"/>
            <a:ext cx="10691992" cy="7559994"/>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73" name="Shape 73"/>
          <p:cNvSpPr/>
          <p:nvPr/>
        </p:nvSpPr>
        <p:spPr>
          <a:xfrm>
            <a:off x="253301" y="254011"/>
            <a:ext cx="1029106" cy="1029107"/>
          </a:xfrm>
          <a:prstGeom prst="rect">
            <a:avLst/>
          </a:prstGeom>
          <a:blipFill>
            <a:blip r:embed="rId3"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74" name="Shape 74"/>
          <p:cNvSpPr/>
          <p:nvPr/>
        </p:nvSpPr>
        <p:spPr>
          <a:xfrm>
            <a:off x="1595277" y="255235"/>
            <a:ext cx="1588881" cy="1029964"/>
          </a:xfrm>
          <a:prstGeom prst="rect">
            <a:avLst/>
          </a:prstGeom>
          <a:blipFill>
            <a:blip r:embed="rId4"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75" name="Shape 75"/>
          <p:cNvSpPr/>
          <p:nvPr/>
        </p:nvSpPr>
        <p:spPr>
          <a:xfrm>
            <a:off x="458423" y="2342799"/>
            <a:ext cx="9649106" cy="4588803"/>
          </a:xfrm>
          <a:prstGeom prst="rect">
            <a:avLst/>
          </a:prstGeom>
          <a:blipFill>
            <a:blip r:embed="rId5"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p:cNvSpPr>
          <p:nvPr/>
        </p:nvSpPr>
        <p:spPr>
          <a:xfrm>
            <a:off x="0" y="6"/>
            <a:ext cx="10717658" cy="7559996"/>
          </a:xfrm>
          <a:custGeom>
            <a:avLst/>
            <a:gdLst>
              <a:gd name="connsiteX0" fmla="*/ 21600 w 21649"/>
              <a:gd name="connsiteY0" fmla="*/ 0 h 21600"/>
              <a:gd name="connsiteX1" fmla="*/ 0 w 21649"/>
              <a:gd name="connsiteY1" fmla="*/ 0 h 21600"/>
              <a:gd name="connsiteX2" fmla="*/ 0 w 21649"/>
              <a:gd name="connsiteY2" fmla="*/ 21600 h 21600"/>
              <a:gd name="connsiteX3" fmla="*/ 21649 w 21649"/>
              <a:gd name="connsiteY3" fmla="*/ 21600 h 21600"/>
              <a:gd name="connsiteX4" fmla="*/ 21600 w 21649"/>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9" h="21600" extrusionOk="0">
                <a:moveTo>
                  <a:pt x="21600" y="0"/>
                </a:moveTo>
                <a:lnTo>
                  <a:pt x="0" y="0"/>
                </a:lnTo>
                <a:lnTo>
                  <a:pt x="0" y="21600"/>
                </a:lnTo>
                <a:lnTo>
                  <a:pt x="21649" y="21600"/>
                </a:lnTo>
                <a:cubicBezTo>
                  <a:pt x="21633" y="14400"/>
                  <a:pt x="21616" y="7200"/>
                  <a:pt x="21600" y="0"/>
                </a:cubicBezTo>
                <a:close/>
              </a:path>
            </a:pathLst>
          </a:custGeom>
          <a:solidFill>
            <a:srgbClr val="72F68C"/>
          </a:solidFill>
          <a:ln w="12700">
            <a:miter lim="400000"/>
          </a:ln>
        </p:spPr>
        <p:txBody>
          <a:bodyPr lIns="45718" tIns="45718" rIns="45718" bIns="45718"/>
          <a:lstStyle/>
          <a:p>
            <a:pPr>
              <a:defRPr>
                <a:latin typeface="Calibri"/>
                <a:ea typeface="Calibri"/>
                <a:cs typeface="Calibri"/>
                <a:sym typeface="Calibri"/>
              </a:defRPr>
            </a:pPr>
            <a:endParaRPr/>
          </a:p>
        </p:txBody>
      </p:sp>
      <p:sp>
        <p:nvSpPr>
          <p:cNvPr id="127" name="Shape 127"/>
          <p:cNvSpPr/>
          <p:nvPr/>
        </p:nvSpPr>
        <p:spPr>
          <a:xfrm>
            <a:off x="457200" y="6208674"/>
            <a:ext cx="2572562" cy="894132"/>
          </a:xfrm>
          <a:prstGeom prst="rect">
            <a:avLst/>
          </a:prstGeom>
          <a:blipFill>
            <a:blip r:embed="rId3"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28" name="Shape 128"/>
          <p:cNvSpPr>
            <a:spLocks noGrp="1"/>
          </p:cNvSpPr>
          <p:nvPr>
            <p:ph type="title"/>
          </p:nvPr>
        </p:nvSpPr>
        <p:spPr>
          <a:xfrm>
            <a:off x="444498" y="278708"/>
            <a:ext cx="10030788" cy="756925"/>
          </a:xfrm>
          <a:prstGeom prst="rect">
            <a:avLst/>
          </a:prstGeom>
        </p:spPr>
        <p:txBody>
          <a:bodyPr>
            <a:normAutofit fontScale="90000"/>
          </a:bodyPr>
          <a:lstStyle>
            <a:lvl1pPr indent="12700">
              <a:spcBef>
                <a:spcPts val="100"/>
              </a:spcBef>
            </a:lvl1pPr>
          </a:lstStyle>
          <a:p>
            <a:r>
              <a:rPr lang="en-GB" dirty="0"/>
              <a:t>Key Dates – </a:t>
            </a:r>
            <a:r>
              <a:rPr lang="en-GB" dirty="0">
                <a:ea typeface="ＭＳ Ｐゴシック" charset="-128"/>
              </a:rPr>
              <a:t>all are compulsory (H&amp;S)</a:t>
            </a:r>
            <a:endParaRPr dirty="0"/>
          </a:p>
        </p:txBody>
      </p:sp>
      <p:sp>
        <p:nvSpPr>
          <p:cNvPr id="129" name="Shape 129"/>
          <p:cNvSpPr/>
          <p:nvPr/>
        </p:nvSpPr>
        <p:spPr>
          <a:xfrm>
            <a:off x="444500" y="1522189"/>
            <a:ext cx="9791700" cy="187230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5080" indent="12700">
              <a:spcBef>
                <a:spcPts val="100"/>
              </a:spcBef>
              <a:defRPr sz="3600" b="1">
                <a:solidFill>
                  <a:srgbClr val="FFFFFF"/>
                </a:solidFill>
                <a:latin typeface="Arial"/>
                <a:ea typeface="Arial"/>
                <a:cs typeface="Arial"/>
                <a:sym typeface="Arial"/>
              </a:defRPr>
            </a:pPr>
            <a:r>
              <a:rPr lang="en-GB" sz="2400" dirty="0"/>
              <a:t>All sessions are compulsory as they form an essential part of the expedition training and our health and safety risk assessments. </a:t>
            </a:r>
          </a:p>
          <a:p>
            <a:pPr marR="5080" indent="12700">
              <a:spcBef>
                <a:spcPts val="100"/>
              </a:spcBef>
              <a:defRPr sz="3600" b="1">
                <a:solidFill>
                  <a:srgbClr val="FFFFFF"/>
                </a:solidFill>
                <a:latin typeface="Arial"/>
                <a:ea typeface="Arial"/>
                <a:cs typeface="Arial"/>
                <a:sym typeface="Arial"/>
              </a:defRPr>
            </a:pPr>
            <a:endParaRPr lang="en-GB" sz="2400" dirty="0"/>
          </a:p>
          <a:p>
            <a:pPr marR="5080" indent="12700">
              <a:spcBef>
                <a:spcPts val="100"/>
              </a:spcBef>
              <a:defRPr sz="3600" b="1">
                <a:solidFill>
                  <a:srgbClr val="FFFFFF"/>
                </a:solidFill>
                <a:latin typeface="Arial"/>
                <a:ea typeface="Arial"/>
                <a:cs typeface="Arial"/>
                <a:sym typeface="Arial"/>
              </a:defRPr>
            </a:pPr>
            <a:r>
              <a:rPr lang="en-GB" sz="2400" dirty="0"/>
              <a:t>Please be aware, some of these dates may have to be altered nearer the time due to unforeseen circumstances.</a:t>
            </a:r>
          </a:p>
        </p:txBody>
      </p:sp>
      <p:graphicFrame>
        <p:nvGraphicFramePr>
          <p:cNvPr id="3" name="Table 2">
            <a:extLst>
              <a:ext uri="{FF2B5EF4-FFF2-40B4-BE49-F238E27FC236}">
                <a16:creationId xmlns:a16="http://schemas.microsoft.com/office/drawing/2014/main" id="{EBD74431-800A-22C8-5AAA-D03A99FC4AEE}"/>
              </a:ext>
            </a:extLst>
          </p:cNvPr>
          <p:cNvGraphicFramePr>
            <a:graphicFrameLocks noGrp="1"/>
          </p:cNvGraphicFramePr>
          <p:nvPr>
            <p:extLst>
              <p:ext uri="{D42A27DB-BD31-4B8C-83A1-F6EECF244321}">
                <p14:modId xmlns:p14="http://schemas.microsoft.com/office/powerpoint/2010/main" val="150990168"/>
              </p:ext>
            </p:extLst>
          </p:nvPr>
        </p:nvGraphicFramePr>
        <p:xfrm>
          <a:off x="230243" y="3503388"/>
          <a:ext cx="10257172" cy="3845760"/>
        </p:xfrm>
        <a:graphic>
          <a:graphicData uri="http://schemas.openxmlformats.org/drawingml/2006/table">
            <a:tbl>
              <a:tblPr firstRow="1" firstCol="1" bandRow="1">
                <a:tableStyleId>{5C22544A-7EE6-4342-B048-85BDC9FD1C3A}</a:tableStyleId>
              </a:tblPr>
              <a:tblGrid>
                <a:gridCol w="3421095">
                  <a:extLst>
                    <a:ext uri="{9D8B030D-6E8A-4147-A177-3AD203B41FA5}">
                      <a16:colId xmlns:a16="http://schemas.microsoft.com/office/drawing/2014/main" val="1176923883"/>
                    </a:ext>
                  </a:extLst>
                </a:gridCol>
                <a:gridCol w="3448611">
                  <a:extLst>
                    <a:ext uri="{9D8B030D-6E8A-4147-A177-3AD203B41FA5}">
                      <a16:colId xmlns:a16="http://schemas.microsoft.com/office/drawing/2014/main" val="147263743"/>
                    </a:ext>
                  </a:extLst>
                </a:gridCol>
                <a:gridCol w="3387466">
                  <a:extLst>
                    <a:ext uri="{9D8B030D-6E8A-4147-A177-3AD203B41FA5}">
                      <a16:colId xmlns:a16="http://schemas.microsoft.com/office/drawing/2014/main" val="4153495289"/>
                    </a:ext>
                  </a:extLst>
                </a:gridCol>
              </a:tblGrid>
              <a:tr h="484113">
                <a:tc>
                  <a:txBody>
                    <a:bodyPr/>
                    <a:lstStyle/>
                    <a:p>
                      <a:pPr algn="ctr"/>
                      <a:endParaRPr lang="en-GB" sz="2000" dirty="0">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en-GB" sz="2000" dirty="0">
                          <a:effectLst/>
                          <a:latin typeface="Arial" panose="020B0604020202020204" pitchFamily="34" charset="0"/>
                          <a:cs typeface="Arial" panose="020B0604020202020204" pitchFamily="34" charset="0"/>
                        </a:rPr>
                        <a:t>When?</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en-GB" sz="2000" dirty="0">
                          <a:effectLst/>
                          <a:latin typeface="Arial" panose="020B0604020202020204" pitchFamily="34" charset="0"/>
                          <a:cs typeface="Arial" panose="020B0604020202020204" pitchFamily="34" charset="0"/>
                        </a:rPr>
                        <a:t>Timings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03023783"/>
                  </a:ext>
                </a:extLst>
              </a:tr>
              <a:tr h="1479021">
                <a:tc>
                  <a:txBody>
                    <a:bodyPr/>
                    <a:lstStyle/>
                    <a:p>
                      <a:pPr algn="l"/>
                      <a:r>
                        <a:rPr lang="en-GB" sz="2000" dirty="0">
                          <a:effectLst/>
                          <a:latin typeface="Arial" panose="020B0604020202020204" pitchFamily="34" charset="0"/>
                          <a:cs typeface="Arial" panose="020B0604020202020204" pitchFamily="34" charset="0"/>
                        </a:rPr>
                        <a:t>Evening Training and </a:t>
                      </a:r>
                      <a:r>
                        <a:rPr lang="en-GB" sz="2000" dirty="0" err="1">
                          <a:effectLst/>
                          <a:latin typeface="Arial" panose="020B0604020202020204" pitchFamily="34" charset="0"/>
                          <a:cs typeface="Arial" panose="020B0604020202020204" pitchFamily="34" charset="0"/>
                        </a:rPr>
                        <a:t>eDofE</a:t>
                      </a:r>
                      <a:r>
                        <a:rPr lang="en-GB" sz="2000" dirty="0">
                          <a:effectLst/>
                          <a:latin typeface="Arial" panose="020B0604020202020204" pitchFamily="34" charset="0"/>
                          <a:cs typeface="Arial" panose="020B0604020202020204" pitchFamily="34" charset="0"/>
                        </a:rPr>
                        <a:t> Sessions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r>
                        <a:rPr lang="en-GB" sz="2000" dirty="0">
                          <a:effectLst/>
                          <a:latin typeface="Arial" panose="020B0604020202020204" pitchFamily="34" charset="0"/>
                          <a:ea typeface="Calibri" panose="020F0502020204030204" pitchFamily="34" charset="0"/>
                          <a:cs typeface="Arial" panose="020B0604020202020204" pitchFamily="34" charset="0"/>
                        </a:rPr>
                        <a:t>Thursday 18</a:t>
                      </a:r>
                      <a:r>
                        <a:rPr lang="en-GB" sz="2000" baseline="30000" dirty="0">
                          <a:effectLst/>
                          <a:latin typeface="Arial" panose="020B0604020202020204" pitchFamily="34" charset="0"/>
                          <a:ea typeface="Calibri" panose="020F0502020204030204" pitchFamily="34" charset="0"/>
                          <a:cs typeface="Arial" panose="020B0604020202020204" pitchFamily="34" charset="0"/>
                        </a:rPr>
                        <a:t>th</a:t>
                      </a:r>
                      <a:r>
                        <a:rPr lang="en-GB" sz="2000" dirty="0">
                          <a:effectLst/>
                          <a:latin typeface="Arial" panose="020B0604020202020204" pitchFamily="34" charset="0"/>
                          <a:ea typeface="Calibri" panose="020F0502020204030204" pitchFamily="34" charset="0"/>
                          <a:cs typeface="Arial" panose="020B0604020202020204" pitchFamily="34" charset="0"/>
                        </a:rPr>
                        <a:t> January</a:t>
                      </a:r>
                    </a:p>
                    <a:p>
                      <a:pPr algn="l"/>
                      <a:r>
                        <a:rPr lang="en-GB" sz="2000" dirty="0">
                          <a:effectLst/>
                          <a:latin typeface="Arial" panose="020B0604020202020204" pitchFamily="34" charset="0"/>
                          <a:ea typeface="Calibri" panose="020F0502020204030204" pitchFamily="34" charset="0"/>
                          <a:cs typeface="Arial" panose="020B0604020202020204" pitchFamily="34" charset="0"/>
                        </a:rPr>
                        <a:t>Thursday 14</a:t>
                      </a:r>
                      <a:r>
                        <a:rPr lang="en-GB" sz="2000" baseline="30000" dirty="0">
                          <a:effectLst/>
                          <a:latin typeface="Arial" panose="020B0604020202020204" pitchFamily="34" charset="0"/>
                          <a:ea typeface="Calibri" panose="020F0502020204030204" pitchFamily="34" charset="0"/>
                          <a:cs typeface="Arial" panose="020B0604020202020204" pitchFamily="34" charset="0"/>
                        </a:rPr>
                        <a:t>th</a:t>
                      </a:r>
                      <a:r>
                        <a:rPr lang="en-GB" sz="2000" dirty="0">
                          <a:effectLst/>
                          <a:latin typeface="Arial" panose="020B0604020202020204" pitchFamily="34" charset="0"/>
                          <a:ea typeface="Calibri" panose="020F0502020204030204" pitchFamily="34" charset="0"/>
                          <a:cs typeface="Arial" panose="020B0604020202020204" pitchFamily="34" charset="0"/>
                        </a:rPr>
                        <a:t> March</a:t>
                      </a:r>
                    </a:p>
                    <a:p>
                      <a:pPr algn="l"/>
                      <a:r>
                        <a:rPr lang="en-GB" sz="2000" dirty="0">
                          <a:effectLst/>
                          <a:latin typeface="Arial" panose="020B0604020202020204" pitchFamily="34" charset="0"/>
                          <a:ea typeface="Calibri" panose="020F0502020204030204" pitchFamily="34" charset="0"/>
                          <a:cs typeface="Arial" panose="020B0604020202020204" pitchFamily="34" charset="0"/>
                        </a:rPr>
                        <a:t>Thursday 18</a:t>
                      </a:r>
                      <a:r>
                        <a:rPr lang="en-GB" sz="2000" baseline="30000" dirty="0">
                          <a:effectLst/>
                          <a:latin typeface="Arial" panose="020B0604020202020204" pitchFamily="34" charset="0"/>
                          <a:ea typeface="Calibri" panose="020F0502020204030204" pitchFamily="34" charset="0"/>
                          <a:cs typeface="Arial" panose="020B0604020202020204" pitchFamily="34" charset="0"/>
                        </a:rPr>
                        <a:t>th</a:t>
                      </a:r>
                      <a:r>
                        <a:rPr lang="en-GB" sz="2000" dirty="0">
                          <a:effectLst/>
                          <a:latin typeface="Arial" panose="020B0604020202020204" pitchFamily="34" charset="0"/>
                          <a:ea typeface="Calibri" panose="020F0502020204030204" pitchFamily="34" charset="0"/>
                          <a:cs typeface="Arial" panose="020B0604020202020204" pitchFamily="34" charset="0"/>
                        </a:rPr>
                        <a:t> April</a:t>
                      </a:r>
                    </a:p>
                    <a:p>
                      <a:pPr algn="l"/>
                      <a:r>
                        <a:rPr lang="en-GB" sz="2000" dirty="0">
                          <a:effectLst/>
                          <a:latin typeface="Arial" panose="020B0604020202020204" pitchFamily="34" charset="0"/>
                          <a:ea typeface="Calibri" panose="020F0502020204030204" pitchFamily="34" charset="0"/>
                          <a:cs typeface="Arial" panose="020B0604020202020204" pitchFamily="34" charset="0"/>
                        </a:rPr>
                        <a:t>Thursday 20</a:t>
                      </a:r>
                      <a:r>
                        <a:rPr lang="en-GB" sz="2000" baseline="30000" dirty="0">
                          <a:effectLst/>
                          <a:latin typeface="Arial" panose="020B0604020202020204" pitchFamily="34" charset="0"/>
                          <a:ea typeface="Calibri" panose="020F0502020204030204" pitchFamily="34" charset="0"/>
                          <a:cs typeface="Arial" panose="020B0604020202020204" pitchFamily="34" charset="0"/>
                        </a:rPr>
                        <a:t>th</a:t>
                      </a:r>
                      <a:r>
                        <a:rPr lang="en-GB" sz="2000" dirty="0">
                          <a:effectLst/>
                          <a:latin typeface="Arial" panose="020B0604020202020204" pitchFamily="34" charset="0"/>
                          <a:ea typeface="Calibri" panose="020F0502020204030204" pitchFamily="34" charset="0"/>
                          <a:cs typeface="Arial" panose="020B0604020202020204" pitchFamily="34" charset="0"/>
                        </a:rPr>
                        <a:t> June</a:t>
                      </a:r>
                    </a:p>
                  </a:txBody>
                  <a:tcPr marL="68580" marR="68580" marT="0" marB="0" anchor="ctr"/>
                </a:tc>
                <a:tc>
                  <a:txBody>
                    <a:bodyPr/>
                    <a:lstStyle/>
                    <a:p>
                      <a:pPr algn="l"/>
                      <a:r>
                        <a:rPr lang="en-GB" sz="2000" dirty="0">
                          <a:effectLst/>
                          <a:latin typeface="Arial" panose="020B0604020202020204" pitchFamily="34" charset="0"/>
                          <a:cs typeface="Arial" panose="020B0604020202020204" pitchFamily="34" charset="0"/>
                        </a:rPr>
                        <a:t>3.15pm – 5.15pm</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54846183"/>
                  </a:ext>
                </a:extLst>
              </a:tr>
              <a:tr h="484113">
                <a:tc>
                  <a:txBody>
                    <a:bodyPr/>
                    <a:lstStyle/>
                    <a:p>
                      <a:pPr algn="l"/>
                      <a:r>
                        <a:rPr lang="en-GB" sz="2000" dirty="0">
                          <a:effectLst/>
                          <a:latin typeface="Arial" panose="020B0604020202020204" pitchFamily="34" charset="0"/>
                          <a:cs typeface="Arial" panose="020B0604020202020204" pitchFamily="34" charset="0"/>
                        </a:rPr>
                        <a:t>Training Expedition</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r>
                        <a:rPr lang="en-GB" sz="2000" dirty="0">
                          <a:effectLst/>
                          <a:latin typeface="Arial" panose="020B0604020202020204" pitchFamily="34" charset="0"/>
                          <a:ea typeface="Calibri" panose="020F0502020204030204" pitchFamily="34" charset="0"/>
                          <a:cs typeface="Arial" panose="020B0604020202020204" pitchFamily="34" charset="0"/>
                        </a:rPr>
                        <a:t>Thursday 16</a:t>
                      </a:r>
                      <a:r>
                        <a:rPr lang="en-GB" sz="2000" baseline="30000" dirty="0">
                          <a:effectLst/>
                          <a:latin typeface="Arial" panose="020B0604020202020204" pitchFamily="34" charset="0"/>
                          <a:ea typeface="Calibri" panose="020F0502020204030204" pitchFamily="34" charset="0"/>
                          <a:cs typeface="Arial" panose="020B0604020202020204" pitchFamily="34" charset="0"/>
                        </a:rPr>
                        <a:t>th</a:t>
                      </a:r>
                      <a:r>
                        <a:rPr lang="en-GB" sz="2000" dirty="0">
                          <a:effectLst/>
                          <a:latin typeface="Arial" panose="020B0604020202020204" pitchFamily="34" charset="0"/>
                          <a:ea typeface="Calibri" panose="020F0502020204030204" pitchFamily="34" charset="0"/>
                          <a:cs typeface="Arial" panose="020B0604020202020204" pitchFamily="34" charset="0"/>
                        </a:rPr>
                        <a:t> May</a:t>
                      </a:r>
                    </a:p>
                    <a:p>
                      <a:pPr algn="l"/>
                      <a:r>
                        <a:rPr lang="en-GB" sz="2000" dirty="0">
                          <a:effectLst/>
                          <a:latin typeface="Arial" panose="020B0604020202020204" pitchFamily="34" charset="0"/>
                          <a:ea typeface="Calibri" panose="020F0502020204030204" pitchFamily="34" charset="0"/>
                          <a:cs typeface="Arial" panose="020B0604020202020204" pitchFamily="34" charset="0"/>
                        </a:rPr>
                        <a:t>Friday 17</a:t>
                      </a:r>
                      <a:r>
                        <a:rPr lang="en-GB" sz="2000" baseline="30000" dirty="0">
                          <a:effectLst/>
                          <a:latin typeface="Arial" panose="020B0604020202020204" pitchFamily="34" charset="0"/>
                          <a:ea typeface="Calibri" panose="020F0502020204030204" pitchFamily="34" charset="0"/>
                          <a:cs typeface="Arial" panose="020B0604020202020204" pitchFamily="34" charset="0"/>
                        </a:rPr>
                        <a:t>th</a:t>
                      </a:r>
                      <a:r>
                        <a:rPr lang="en-GB" sz="2000" dirty="0">
                          <a:effectLst/>
                          <a:latin typeface="Arial" panose="020B0604020202020204" pitchFamily="34" charset="0"/>
                          <a:ea typeface="Calibri" panose="020F0502020204030204" pitchFamily="34" charset="0"/>
                          <a:cs typeface="Arial" panose="020B0604020202020204" pitchFamily="34" charset="0"/>
                        </a:rPr>
                        <a:t> May</a:t>
                      </a:r>
                    </a:p>
                    <a:p>
                      <a:pPr algn="l"/>
                      <a:r>
                        <a:rPr lang="en-GB" sz="2000" dirty="0">
                          <a:effectLst/>
                          <a:latin typeface="Arial" panose="020B0604020202020204" pitchFamily="34" charset="0"/>
                          <a:ea typeface="Calibri" panose="020F0502020204030204" pitchFamily="34" charset="0"/>
                          <a:cs typeface="Arial" panose="020B0604020202020204" pitchFamily="34" charset="0"/>
                        </a:rPr>
                        <a:t>Saturday 18</a:t>
                      </a:r>
                      <a:r>
                        <a:rPr lang="en-GB" sz="2000" baseline="30000" dirty="0">
                          <a:effectLst/>
                          <a:latin typeface="Arial" panose="020B0604020202020204" pitchFamily="34" charset="0"/>
                          <a:ea typeface="Calibri" panose="020F0502020204030204" pitchFamily="34" charset="0"/>
                          <a:cs typeface="Arial" panose="020B0604020202020204" pitchFamily="34" charset="0"/>
                        </a:rPr>
                        <a:t>th</a:t>
                      </a:r>
                      <a:r>
                        <a:rPr lang="en-GB" sz="2000" dirty="0">
                          <a:effectLst/>
                          <a:latin typeface="Arial" panose="020B0604020202020204" pitchFamily="34" charset="0"/>
                          <a:ea typeface="Calibri" panose="020F0502020204030204" pitchFamily="34" charset="0"/>
                          <a:cs typeface="Arial" panose="020B0604020202020204" pitchFamily="34" charset="0"/>
                        </a:rPr>
                        <a:t> May</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cs typeface="Arial" panose="020B0604020202020204" pitchFamily="34" charset="0"/>
                        </a:rPr>
                        <a:t>3.15pm on Thursday – 1.00pm on Saturday </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36188928"/>
                  </a:ext>
                </a:extLst>
              </a:tr>
              <a:tr h="968226">
                <a:tc>
                  <a:txBody>
                    <a:bodyPr/>
                    <a:lstStyle/>
                    <a:p>
                      <a:pPr algn="l"/>
                      <a:r>
                        <a:rPr lang="en-GB" sz="2000" dirty="0">
                          <a:effectLst/>
                          <a:latin typeface="Arial"/>
                          <a:cs typeface="Arial"/>
                        </a:rPr>
                        <a:t>Qualifying (Overnight) Expedition</a:t>
                      </a:r>
                      <a:endParaRPr lang="en-GB" sz="2000" dirty="0">
                        <a:effectLst/>
                        <a:latin typeface="Arial"/>
                        <a:ea typeface="Calibri" panose="020F0502020204030204" pitchFamily="34" charset="0"/>
                        <a:cs typeface="Arial"/>
                      </a:endParaRPr>
                    </a:p>
                  </a:txBody>
                  <a:tcPr marL="68580" marR="68580" marT="0" marB="0" anchor="ctr"/>
                </a:tc>
                <a:tc>
                  <a:txBody>
                    <a:bodyPr/>
                    <a:lstStyle/>
                    <a:p>
                      <a:pPr algn="l"/>
                      <a:r>
                        <a:rPr lang="en-GB" sz="2000" dirty="0">
                          <a:effectLst/>
                          <a:latin typeface="Arial"/>
                          <a:ea typeface="Calibri"/>
                          <a:cs typeface="Arial"/>
                        </a:rPr>
                        <a:t>Thursday 4</a:t>
                      </a:r>
                      <a:r>
                        <a:rPr lang="en-GB" sz="2000" baseline="30000" dirty="0">
                          <a:effectLst/>
                          <a:latin typeface="Arial"/>
                          <a:ea typeface="Calibri"/>
                          <a:cs typeface="Arial"/>
                        </a:rPr>
                        <a:t>th</a:t>
                      </a:r>
                      <a:r>
                        <a:rPr lang="en-GB" sz="2000" dirty="0">
                          <a:effectLst/>
                          <a:latin typeface="Arial"/>
                          <a:ea typeface="Calibri"/>
                          <a:cs typeface="Arial"/>
                        </a:rPr>
                        <a:t> July</a:t>
                      </a:r>
                      <a:endParaRPr lang="en-US" dirty="0"/>
                    </a:p>
                    <a:p>
                      <a:pPr algn="l"/>
                      <a:r>
                        <a:rPr lang="en-GB" sz="2000" dirty="0">
                          <a:effectLst/>
                          <a:latin typeface="Arial"/>
                          <a:ea typeface="Calibri"/>
                          <a:cs typeface="Arial"/>
                        </a:rPr>
                        <a:t>Friday 5</a:t>
                      </a:r>
                      <a:r>
                        <a:rPr lang="en-GB" sz="2000" baseline="30000" dirty="0">
                          <a:effectLst/>
                          <a:latin typeface="Arial"/>
                          <a:ea typeface="Calibri"/>
                          <a:cs typeface="Arial"/>
                        </a:rPr>
                        <a:t>th</a:t>
                      </a:r>
                      <a:r>
                        <a:rPr lang="en-GB" sz="2000" dirty="0">
                          <a:effectLst/>
                          <a:latin typeface="Arial"/>
                          <a:ea typeface="Calibri"/>
                          <a:cs typeface="Arial"/>
                        </a:rPr>
                        <a:t> July</a:t>
                      </a:r>
                    </a:p>
                    <a:p>
                      <a:pPr algn="l"/>
                      <a:r>
                        <a:rPr lang="en-GB" sz="2000" dirty="0">
                          <a:effectLst/>
                          <a:latin typeface="Arial"/>
                          <a:ea typeface="Calibri"/>
                          <a:cs typeface="Arial"/>
                        </a:rPr>
                        <a:t>Saturday 6</a:t>
                      </a:r>
                      <a:r>
                        <a:rPr lang="en-GB" sz="2000" baseline="30000" dirty="0">
                          <a:effectLst/>
                          <a:latin typeface="Arial"/>
                          <a:ea typeface="Calibri"/>
                          <a:cs typeface="Arial"/>
                        </a:rPr>
                        <a:t>th</a:t>
                      </a:r>
                      <a:r>
                        <a:rPr lang="en-GB" sz="2000" dirty="0">
                          <a:effectLst/>
                          <a:latin typeface="Arial"/>
                          <a:ea typeface="Calibri"/>
                          <a:cs typeface="Arial"/>
                        </a:rPr>
                        <a:t> July</a:t>
                      </a:r>
                    </a:p>
                  </a:txBody>
                  <a:tcPr marL="68580" marR="68580" marT="0" marB="0" anchor="ctr"/>
                </a:tc>
                <a:tc>
                  <a:txBody>
                    <a:bodyPr/>
                    <a:lstStyle/>
                    <a:p>
                      <a:pPr algn="l"/>
                      <a:r>
                        <a:rPr lang="en-GB" sz="2000" dirty="0">
                          <a:effectLst/>
                          <a:latin typeface="Arial" panose="020B0604020202020204" pitchFamily="34" charset="0"/>
                          <a:cs typeface="Arial" panose="020B0604020202020204" pitchFamily="34" charset="0"/>
                        </a:rPr>
                        <a:t>More information to follow</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69396622"/>
                  </a:ext>
                </a:extLst>
              </a:tr>
            </a:tbl>
          </a:graphicData>
        </a:graphic>
      </p:graphicFrame>
    </p:spTree>
    <p:extLst>
      <p:ext uri="{BB962C8B-B14F-4D97-AF65-F5344CB8AC3E}">
        <p14:creationId xmlns:p14="http://schemas.microsoft.com/office/powerpoint/2010/main" val="16818909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859960-8C83-30BA-AE5E-72EC06A4A8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7214" y="4709312"/>
            <a:ext cx="4930236" cy="2561962"/>
          </a:xfrm>
          <a:prstGeom prst="rect">
            <a:avLst/>
          </a:prstGeom>
        </p:spPr>
      </p:pic>
      <p:pic>
        <p:nvPicPr>
          <p:cNvPr id="3" name="Picture 2">
            <a:extLst>
              <a:ext uri="{FF2B5EF4-FFF2-40B4-BE49-F238E27FC236}">
                <a16:creationId xmlns:a16="http://schemas.microsoft.com/office/drawing/2014/main" id="{8A1DAA9B-465E-3B6B-4337-7E57A49C48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7628" y="655857"/>
            <a:ext cx="4099822" cy="2459893"/>
          </a:xfrm>
          <a:prstGeom prst="rect">
            <a:avLst/>
          </a:prstGeom>
        </p:spPr>
      </p:pic>
      <p:sp>
        <p:nvSpPr>
          <p:cNvPr id="126" name="Shape 126"/>
          <p:cNvSpPr/>
          <p:nvPr/>
        </p:nvSpPr>
        <p:spPr>
          <a:xfrm>
            <a:off x="0" y="6"/>
            <a:ext cx="6844601" cy="755999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7272" y="21600"/>
                </a:lnTo>
                <a:lnTo>
                  <a:pt x="21600" y="0"/>
                </a:lnTo>
                <a:close/>
              </a:path>
            </a:pathLst>
          </a:custGeom>
          <a:solidFill>
            <a:srgbClr val="72F68C"/>
          </a:solidFill>
          <a:ln w="12700">
            <a:miter lim="400000"/>
          </a:ln>
        </p:spPr>
        <p:txBody>
          <a:bodyPr lIns="45718" tIns="45718" rIns="45718" bIns="45718"/>
          <a:lstStyle/>
          <a:p>
            <a:pPr>
              <a:defRPr>
                <a:latin typeface="Calibri"/>
                <a:ea typeface="Calibri"/>
                <a:cs typeface="Calibri"/>
                <a:sym typeface="Calibri"/>
              </a:defRPr>
            </a:pPr>
            <a:endParaRPr/>
          </a:p>
        </p:txBody>
      </p:sp>
      <p:sp>
        <p:nvSpPr>
          <p:cNvPr id="128" name="Shape 128"/>
          <p:cNvSpPr>
            <a:spLocks noGrp="1"/>
          </p:cNvSpPr>
          <p:nvPr>
            <p:ph type="title"/>
          </p:nvPr>
        </p:nvSpPr>
        <p:spPr>
          <a:xfrm>
            <a:off x="444497" y="278708"/>
            <a:ext cx="6015937" cy="1423229"/>
          </a:xfrm>
          <a:prstGeom prst="rect">
            <a:avLst/>
          </a:prstGeom>
        </p:spPr>
        <p:txBody>
          <a:bodyPr>
            <a:normAutofit fontScale="90000"/>
          </a:bodyPr>
          <a:lstStyle>
            <a:lvl1pPr indent="12700">
              <a:spcBef>
                <a:spcPts val="100"/>
              </a:spcBef>
            </a:lvl1pPr>
          </a:lstStyle>
          <a:p>
            <a:r>
              <a:rPr lang="en-GB" b="1" dirty="0"/>
              <a:t>The Silver Award   Cost</a:t>
            </a:r>
            <a:endParaRPr dirty="0"/>
          </a:p>
        </p:txBody>
      </p:sp>
      <p:sp>
        <p:nvSpPr>
          <p:cNvPr id="129" name="Shape 129"/>
          <p:cNvSpPr/>
          <p:nvPr/>
        </p:nvSpPr>
        <p:spPr>
          <a:xfrm>
            <a:off x="457200" y="1990665"/>
            <a:ext cx="5578613" cy="443711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5080" indent="12700">
              <a:spcBef>
                <a:spcPts val="100"/>
              </a:spcBef>
              <a:defRPr sz="3600" b="1">
                <a:solidFill>
                  <a:srgbClr val="FFFFFF"/>
                </a:solidFill>
                <a:latin typeface="Arial"/>
                <a:ea typeface="Arial"/>
                <a:cs typeface="Arial"/>
                <a:sym typeface="Arial"/>
              </a:defRPr>
            </a:pPr>
            <a:r>
              <a:rPr lang="en-GB" sz="2000" dirty="0">
                <a:solidFill>
                  <a:schemeClr val="tx1"/>
                </a:solidFill>
              </a:rPr>
              <a:t>It will cost £200 to carry out the Award (this can be £250+ with other providers!)</a:t>
            </a:r>
          </a:p>
          <a:p>
            <a:pPr marR="5080" indent="12700">
              <a:spcBef>
                <a:spcPts val="100"/>
              </a:spcBef>
              <a:defRPr sz="3600" b="1">
                <a:solidFill>
                  <a:srgbClr val="FFFFFF"/>
                </a:solidFill>
                <a:latin typeface="Arial"/>
                <a:ea typeface="Arial"/>
                <a:cs typeface="Arial"/>
                <a:sym typeface="Arial"/>
              </a:defRPr>
            </a:pPr>
            <a:endParaRPr lang="en-GB" sz="2000" dirty="0">
              <a:solidFill>
                <a:schemeClr val="tx1"/>
              </a:solidFill>
            </a:endParaRPr>
          </a:p>
          <a:p>
            <a:pPr marR="5080" indent="12700">
              <a:spcBef>
                <a:spcPts val="100"/>
              </a:spcBef>
              <a:defRPr sz="3600" b="1">
                <a:solidFill>
                  <a:srgbClr val="FFFFFF"/>
                </a:solidFill>
                <a:latin typeface="Arial"/>
                <a:ea typeface="Arial"/>
                <a:cs typeface="Arial"/>
                <a:sym typeface="Arial"/>
              </a:defRPr>
            </a:pPr>
            <a:r>
              <a:rPr lang="en-GB" sz="2000" dirty="0">
                <a:solidFill>
                  <a:schemeClr val="tx1"/>
                </a:solidFill>
              </a:rPr>
              <a:t>If your child gets Free School Meals then the cost will be £100.</a:t>
            </a:r>
          </a:p>
          <a:p>
            <a:pPr marR="5080" indent="12700">
              <a:spcBef>
                <a:spcPts val="100"/>
              </a:spcBef>
              <a:defRPr sz="3600" b="1">
                <a:solidFill>
                  <a:srgbClr val="FFFFFF"/>
                </a:solidFill>
                <a:latin typeface="Arial"/>
                <a:ea typeface="Arial"/>
                <a:cs typeface="Arial"/>
                <a:sym typeface="Arial"/>
              </a:defRPr>
            </a:pPr>
            <a:endParaRPr lang="en-GB" sz="2000" dirty="0">
              <a:solidFill>
                <a:schemeClr val="tx1"/>
              </a:solidFill>
            </a:endParaRPr>
          </a:p>
          <a:p>
            <a:pPr marR="5080" indent="12700">
              <a:spcBef>
                <a:spcPts val="100"/>
              </a:spcBef>
              <a:defRPr sz="3600" b="1">
                <a:solidFill>
                  <a:srgbClr val="FFFFFF"/>
                </a:solidFill>
                <a:latin typeface="Arial"/>
                <a:ea typeface="Arial"/>
                <a:cs typeface="Arial"/>
                <a:sym typeface="Arial"/>
              </a:defRPr>
            </a:pPr>
            <a:r>
              <a:rPr lang="en-GB" sz="2000" dirty="0">
                <a:solidFill>
                  <a:schemeClr val="tx1"/>
                </a:solidFill>
              </a:rPr>
              <a:t>You will need to pay the school via the Gateway in the following instalments:</a:t>
            </a:r>
          </a:p>
          <a:p>
            <a:pPr marR="5080" indent="12700">
              <a:spcBef>
                <a:spcPts val="100"/>
              </a:spcBef>
              <a:defRPr sz="3600" b="1">
                <a:solidFill>
                  <a:srgbClr val="FFFFFF"/>
                </a:solidFill>
                <a:latin typeface="Arial"/>
                <a:ea typeface="Arial"/>
                <a:cs typeface="Arial"/>
                <a:sym typeface="Arial"/>
              </a:defRPr>
            </a:pPr>
            <a:endParaRPr lang="en-GB" sz="2000" dirty="0">
              <a:solidFill>
                <a:schemeClr val="tx1"/>
              </a:solidFill>
            </a:endParaRPr>
          </a:p>
          <a:p>
            <a:pPr marL="342900" marR="5080" indent="-342900">
              <a:spcBef>
                <a:spcPts val="100"/>
              </a:spcBef>
              <a:buFont typeface="Arial" panose="020B0604020202020204" pitchFamily="34" charset="0"/>
              <a:buChar char="•"/>
              <a:defRPr sz="3600" b="1">
                <a:solidFill>
                  <a:srgbClr val="FFFFFF"/>
                </a:solidFill>
                <a:latin typeface="Arial"/>
                <a:ea typeface="Arial"/>
                <a:cs typeface="Arial"/>
                <a:sym typeface="Arial"/>
              </a:defRPr>
            </a:pPr>
            <a:r>
              <a:rPr lang="en-GB" sz="2000" dirty="0">
                <a:solidFill>
                  <a:schemeClr val="tx1"/>
                </a:solidFill>
              </a:rPr>
              <a:t>£50 – 6</a:t>
            </a:r>
            <a:r>
              <a:rPr lang="en-GB" sz="2000" baseline="30000" dirty="0">
                <a:solidFill>
                  <a:schemeClr val="tx1"/>
                </a:solidFill>
              </a:rPr>
              <a:t>th</a:t>
            </a:r>
            <a:r>
              <a:rPr lang="en-GB" sz="2000" dirty="0">
                <a:solidFill>
                  <a:schemeClr val="tx1"/>
                </a:solidFill>
              </a:rPr>
              <a:t> January (non-refundable) (£25)</a:t>
            </a:r>
          </a:p>
          <a:p>
            <a:pPr marL="342900" marR="5080" indent="-342900">
              <a:spcBef>
                <a:spcPts val="100"/>
              </a:spcBef>
              <a:buFont typeface="Arial" panose="020B0604020202020204" pitchFamily="34" charset="0"/>
              <a:buChar char="•"/>
              <a:defRPr sz="3600" b="1">
                <a:solidFill>
                  <a:srgbClr val="FFFFFF"/>
                </a:solidFill>
                <a:latin typeface="Arial"/>
                <a:ea typeface="Arial"/>
                <a:cs typeface="Arial"/>
                <a:sym typeface="Arial"/>
              </a:defRPr>
            </a:pPr>
            <a:r>
              <a:rPr lang="en-GB" sz="2000" dirty="0">
                <a:solidFill>
                  <a:schemeClr val="tx1"/>
                </a:solidFill>
              </a:rPr>
              <a:t>£50 – 1</a:t>
            </a:r>
            <a:r>
              <a:rPr lang="en-GB" sz="2000" baseline="30000" dirty="0">
                <a:solidFill>
                  <a:schemeClr val="tx1"/>
                </a:solidFill>
              </a:rPr>
              <a:t>st</a:t>
            </a:r>
            <a:r>
              <a:rPr lang="en-GB" sz="2000" dirty="0">
                <a:solidFill>
                  <a:schemeClr val="tx1"/>
                </a:solidFill>
              </a:rPr>
              <a:t> March	 		(£25)</a:t>
            </a:r>
          </a:p>
          <a:p>
            <a:pPr marL="342900" marR="5080" indent="-342900">
              <a:spcBef>
                <a:spcPts val="100"/>
              </a:spcBef>
              <a:buFont typeface="Arial" panose="020B0604020202020204" pitchFamily="34" charset="0"/>
              <a:buChar char="•"/>
              <a:defRPr sz="3600" b="1">
                <a:solidFill>
                  <a:srgbClr val="FFFFFF"/>
                </a:solidFill>
                <a:latin typeface="Arial"/>
                <a:ea typeface="Arial"/>
                <a:cs typeface="Arial"/>
                <a:sym typeface="Arial"/>
              </a:defRPr>
            </a:pPr>
            <a:r>
              <a:rPr lang="en-GB" sz="2000" dirty="0">
                <a:solidFill>
                  <a:schemeClr val="tx1"/>
                </a:solidFill>
              </a:rPr>
              <a:t>£50 – 3</a:t>
            </a:r>
            <a:r>
              <a:rPr lang="en-GB" sz="2000" baseline="30000" dirty="0">
                <a:solidFill>
                  <a:schemeClr val="tx1"/>
                </a:solidFill>
              </a:rPr>
              <a:t>rd</a:t>
            </a:r>
            <a:r>
              <a:rPr lang="en-GB" sz="2000" dirty="0">
                <a:solidFill>
                  <a:schemeClr val="tx1"/>
                </a:solidFill>
              </a:rPr>
              <a:t> May    			(£25)</a:t>
            </a:r>
          </a:p>
          <a:p>
            <a:pPr marL="342900" marR="5080" indent="-342900">
              <a:spcBef>
                <a:spcPts val="100"/>
              </a:spcBef>
              <a:buFont typeface="Arial" panose="020B0604020202020204" pitchFamily="34" charset="0"/>
              <a:buChar char="•"/>
              <a:defRPr sz="3600" b="1">
                <a:solidFill>
                  <a:srgbClr val="FFFFFF"/>
                </a:solidFill>
                <a:latin typeface="Arial"/>
                <a:ea typeface="Arial"/>
                <a:cs typeface="Arial"/>
                <a:sym typeface="Arial"/>
              </a:defRPr>
            </a:pPr>
            <a:r>
              <a:rPr lang="en-GB" sz="2000" dirty="0">
                <a:solidFill>
                  <a:schemeClr val="tx1"/>
                </a:solidFill>
              </a:rPr>
              <a:t>£50 – 1</a:t>
            </a:r>
            <a:r>
              <a:rPr lang="en-GB" sz="2000" baseline="30000" dirty="0">
                <a:solidFill>
                  <a:schemeClr val="tx1"/>
                </a:solidFill>
              </a:rPr>
              <a:t>st</a:t>
            </a:r>
            <a:r>
              <a:rPr lang="en-GB" sz="2000" dirty="0">
                <a:solidFill>
                  <a:schemeClr val="tx1"/>
                </a:solidFill>
              </a:rPr>
              <a:t> June			(£25)</a:t>
            </a:r>
          </a:p>
          <a:p>
            <a:pPr marR="5080" indent="12700">
              <a:spcBef>
                <a:spcPts val="100"/>
              </a:spcBef>
              <a:defRPr sz="3600" b="1">
                <a:solidFill>
                  <a:srgbClr val="FFFFFF"/>
                </a:solidFill>
                <a:latin typeface="Arial"/>
                <a:ea typeface="Arial"/>
                <a:cs typeface="Arial"/>
                <a:sym typeface="Arial"/>
              </a:defRPr>
            </a:pPr>
            <a:endParaRPr lang="en-GB" sz="2000" dirty="0">
              <a:solidFill>
                <a:schemeClr val="tx1"/>
              </a:solidFill>
            </a:endParaRPr>
          </a:p>
        </p:txBody>
      </p:sp>
      <p:sp>
        <p:nvSpPr>
          <p:cNvPr id="4" name="Shape 125">
            <a:extLst>
              <a:ext uri="{FF2B5EF4-FFF2-40B4-BE49-F238E27FC236}">
                <a16:creationId xmlns:a16="http://schemas.microsoft.com/office/drawing/2014/main" id="{29B3EA20-797D-77ED-BC63-0ECCE25D4B76}"/>
              </a:ext>
            </a:extLst>
          </p:cNvPr>
          <p:cNvSpPr/>
          <p:nvPr/>
        </p:nvSpPr>
        <p:spPr>
          <a:xfrm>
            <a:off x="457200" y="6208674"/>
            <a:ext cx="2572562" cy="894132"/>
          </a:xfrm>
          <a:prstGeom prst="rect">
            <a:avLst/>
          </a:prstGeom>
          <a:blipFill>
            <a:blip r:embed="rId5"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Tree>
    <p:extLst>
      <p:ext uri="{BB962C8B-B14F-4D97-AF65-F5344CB8AC3E}">
        <p14:creationId xmlns:p14="http://schemas.microsoft.com/office/powerpoint/2010/main" val="114486601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859960-8C83-30BA-AE5E-72EC06A4A8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7214" y="4709312"/>
            <a:ext cx="4930236" cy="2561962"/>
          </a:xfrm>
          <a:prstGeom prst="rect">
            <a:avLst/>
          </a:prstGeom>
        </p:spPr>
      </p:pic>
      <p:pic>
        <p:nvPicPr>
          <p:cNvPr id="3" name="Picture 2">
            <a:extLst>
              <a:ext uri="{FF2B5EF4-FFF2-40B4-BE49-F238E27FC236}">
                <a16:creationId xmlns:a16="http://schemas.microsoft.com/office/drawing/2014/main" id="{8A1DAA9B-465E-3B6B-4337-7E57A49C48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7628" y="655857"/>
            <a:ext cx="4099822" cy="2459893"/>
          </a:xfrm>
          <a:prstGeom prst="rect">
            <a:avLst/>
          </a:prstGeom>
        </p:spPr>
      </p:pic>
      <p:sp>
        <p:nvSpPr>
          <p:cNvPr id="126" name="Shape 126"/>
          <p:cNvSpPr/>
          <p:nvPr/>
        </p:nvSpPr>
        <p:spPr>
          <a:xfrm>
            <a:off x="0" y="6"/>
            <a:ext cx="6844601" cy="755999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7272" y="21600"/>
                </a:lnTo>
                <a:lnTo>
                  <a:pt x="21600" y="0"/>
                </a:lnTo>
                <a:close/>
              </a:path>
            </a:pathLst>
          </a:custGeom>
          <a:solidFill>
            <a:srgbClr val="72F68C"/>
          </a:solidFill>
          <a:ln w="12700">
            <a:miter lim="400000"/>
          </a:ln>
        </p:spPr>
        <p:txBody>
          <a:bodyPr lIns="45718" tIns="45718" rIns="45718" bIns="45718"/>
          <a:lstStyle/>
          <a:p>
            <a:pPr>
              <a:defRPr>
                <a:latin typeface="Calibri"/>
                <a:ea typeface="Calibri"/>
                <a:cs typeface="Calibri"/>
                <a:sym typeface="Calibri"/>
              </a:defRPr>
            </a:pPr>
            <a:endParaRPr/>
          </a:p>
        </p:txBody>
      </p:sp>
      <p:sp>
        <p:nvSpPr>
          <p:cNvPr id="128" name="Shape 128"/>
          <p:cNvSpPr>
            <a:spLocks noGrp="1"/>
          </p:cNvSpPr>
          <p:nvPr>
            <p:ph type="title"/>
          </p:nvPr>
        </p:nvSpPr>
        <p:spPr>
          <a:xfrm>
            <a:off x="444497" y="278708"/>
            <a:ext cx="6015937" cy="1711957"/>
          </a:xfrm>
          <a:prstGeom prst="rect">
            <a:avLst/>
          </a:prstGeom>
        </p:spPr>
        <p:txBody>
          <a:bodyPr>
            <a:normAutofit/>
          </a:bodyPr>
          <a:lstStyle>
            <a:lvl1pPr indent="12700">
              <a:spcBef>
                <a:spcPts val="100"/>
              </a:spcBef>
            </a:lvl1pPr>
          </a:lstStyle>
          <a:p>
            <a:r>
              <a:rPr lang="en-GB" b="1" dirty="0"/>
              <a:t>The Silver Award   Cost</a:t>
            </a:r>
            <a:endParaRPr dirty="0"/>
          </a:p>
        </p:txBody>
      </p:sp>
      <p:sp>
        <p:nvSpPr>
          <p:cNvPr id="129" name="Shape 129"/>
          <p:cNvSpPr/>
          <p:nvPr/>
        </p:nvSpPr>
        <p:spPr>
          <a:xfrm>
            <a:off x="457200" y="1990665"/>
            <a:ext cx="5578613" cy="392928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5080" indent="12700">
              <a:spcBef>
                <a:spcPts val="100"/>
              </a:spcBef>
              <a:defRPr sz="3600" b="1">
                <a:solidFill>
                  <a:srgbClr val="FFFFFF"/>
                </a:solidFill>
                <a:latin typeface="Arial"/>
                <a:ea typeface="Arial"/>
                <a:cs typeface="Arial"/>
                <a:sym typeface="Arial"/>
              </a:defRPr>
            </a:pPr>
            <a:r>
              <a:rPr lang="en-GB" sz="2800" dirty="0">
                <a:solidFill>
                  <a:schemeClr val="tx1"/>
                </a:solidFill>
              </a:rPr>
              <a:t>Extras costs will also include:</a:t>
            </a:r>
          </a:p>
          <a:p>
            <a:pPr marL="571500" marR="5080" indent="-571500">
              <a:spcBef>
                <a:spcPts val="100"/>
              </a:spcBef>
              <a:buFont typeface="Arial" panose="020B0604020202020204" pitchFamily="34" charset="0"/>
              <a:buChar char="•"/>
              <a:defRPr sz="3600" b="1">
                <a:solidFill>
                  <a:srgbClr val="FFFFFF"/>
                </a:solidFill>
                <a:latin typeface="Arial"/>
                <a:ea typeface="Arial"/>
                <a:cs typeface="Arial"/>
                <a:sym typeface="Arial"/>
              </a:defRPr>
            </a:pPr>
            <a:r>
              <a:rPr lang="en-GB" sz="2800" dirty="0">
                <a:solidFill>
                  <a:schemeClr val="tx1"/>
                </a:solidFill>
              </a:rPr>
              <a:t>Expedition food</a:t>
            </a:r>
          </a:p>
          <a:p>
            <a:pPr marL="571500" marR="5080" indent="-571500">
              <a:spcBef>
                <a:spcPts val="100"/>
              </a:spcBef>
              <a:buFont typeface="Arial" panose="020B0604020202020204" pitchFamily="34" charset="0"/>
              <a:buChar char="•"/>
              <a:defRPr sz="3600" b="1">
                <a:solidFill>
                  <a:srgbClr val="FFFFFF"/>
                </a:solidFill>
                <a:latin typeface="Arial"/>
                <a:ea typeface="Arial"/>
                <a:cs typeface="Arial"/>
                <a:sym typeface="Arial"/>
              </a:defRPr>
            </a:pPr>
            <a:r>
              <a:rPr lang="en-GB" sz="2800" dirty="0">
                <a:solidFill>
                  <a:schemeClr val="tx1"/>
                </a:solidFill>
              </a:rPr>
              <a:t>Clothing</a:t>
            </a:r>
          </a:p>
          <a:p>
            <a:pPr marL="571500" marR="5080" indent="-571500">
              <a:spcBef>
                <a:spcPts val="100"/>
              </a:spcBef>
              <a:buFont typeface="Arial" panose="020B0604020202020204" pitchFamily="34" charset="0"/>
              <a:buChar char="•"/>
              <a:defRPr sz="3600" b="1">
                <a:solidFill>
                  <a:srgbClr val="FFFFFF"/>
                </a:solidFill>
                <a:latin typeface="Arial"/>
                <a:ea typeface="Arial"/>
                <a:cs typeface="Arial"/>
                <a:sym typeface="Arial"/>
              </a:defRPr>
            </a:pPr>
            <a:r>
              <a:rPr lang="en-GB" sz="2800" dirty="0">
                <a:solidFill>
                  <a:schemeClr val="tx1"/>
                </a:solidFill>
              </a:rPr>
              <a:t>Equipment (we will provide tents / stoves).</a:t>
            </a:r>
          </a:p>
          <a:p>
            <a:pPr marR="5080" indent="12700">
              <a:spcBef>
                <a:spcPts val="100"/>
              </a:spcBef>
              <a:defRPr sz="3600" b="1">
                <a:solidFill>
                  <a:srgbClr val="FFFFFF"/>
                </a:solidFill>
                <a:latin typeface="Arial"/>
                <a:ea typeface="Arial"/>
                <a:cs typeface="Arial"/>
                <a:sym typeface="Arial"/>
              </a:defRPr>
            </a:pPr>
            <a:r>
              <a:rPr lang="en-GB" sz="2800" dirty="0">
                <a:solidFill>
                  <a:schemeClr val="tx1"/>
                </a:solidFill>
              </a:rPr>
              <a:t>You receive a 15% discount at Cotswold Outdoors &amp; other retailers for signing up to the DofE.</a:t>
            </a:r>
          </a:p>
        </p:txBody>
      </p:sp>
      <p:sp>
        <p:nvSpPr>
          <p:cNvPr id="4" name="Shape 125">
            <a:extLst>
              <a:ext uri="{FF2B5EF4-FFF2-40B4-BE49-F238E27FC236}">
                <a16:creationId xmlns:a16="http://schemas.microsoft.com/office/drawing/2014/main" id="{FB6EEDD2-E095-EF56-2773-8E669D534729}"/>
              </a:ext>
            </a:extLst>
          </p:cNvPr>
          <p:cNvSpPr/>
          <p:nvPr/>
        </p:nvSpPr>
        <p:spPr>
          <a:xfrm>
            <a:off x="457200" y="6208674"/>
            <a:ext cx="2572562" cy="894132"/>
          </a:xfrm>
          <a:prstGeom prst="rect">
            <a:avLst/>
          </a:prstGeom>
          <a:blipFill>
            <a:blip r:embed="rId5"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Tree>
    <p:extLst>
      <p:ext uri="{BB962C8B-B14F-4D97-AF65-F5344CB8AC3E}">
        <p14:creationId xmlns:p14="http://schemas.microsoft.com/office/powerpoint/2010/main" val="154647245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444500" y="278706"/>
            <a:ext cx="8978900" cy="756927"/>
          </a:xfrm>
          <a:prstGeom prst="rect">
            <a:avLst/>
          </a:prstGeom>
        </p:spPr>
        <p:txBody>
          <a:bodyPr/>
          <a:lstStyle/>
          <a:p>
            <a:pPr indent="12700">
              <a:spcBef>
                <a:spcPts val="100"/>
              </a:spcBef>
              <a:defRPr spc="-100"/>
            </a:pPr>
            <a:r>
              <a:t>Your Welcome </a:t>
            </a:r>
            <a:r>
              <a:rPr spc="0"/>
              <a:t>Pack </a:t>
            </a:r>
            <a:r>
              <a:t>and</a:t>
            </a:r>
            <a:r>
              <a:rPr spc="0"/>
              <a:t> </a:t>
            </a:r>
            <a:r>
              <a:t>eDofE</a:t>
            </a:r>
          </a:p>
        </p:txBody>
      </p:sp>
      <p:sp>
        <p:nvSpPr>
          <p:cNvPr id="132" name="Shape 132"/>
          <p:cNvSpPr/>
          <p:nvPr/>
        </p:nvSpPr>
        <p:spPr>
          <a:xfrm>
            <a:off x="5345998" y="1276806"/>
            <a:ext cx="4888806" cy="5826000"/>
          </a:xfrm>
          <a:prstGeom prst="rect">
            <a:avLst/>
          </a:prstGeom>
          <a:solidFill>
            <a:srgbClr val="FFFFFF"/>
          </a:solidFill>
          <a:ln w="12700">
            <a:miter lim="400000"/>
          </a:ln>
        </p:spPr>
        <p:txBody>
          <a:bodyPr lIns="45718" tIns="45718" rIns="45718" bIns="45718"/>
          <a:lstStyle/>
          <a:p>
            <a:pPr>
              <a:defRPr>
                <a:latin typeface="Calibri"/>
                <a:ea typeface="Calibri"/>
                <a:cs typeface="Calibri"/>
                <a:sym typeface="Calibri"/>
              </a:defRPr>
            </a:pPr>
            <a:endParaRPr/>
          </a:p>
        </p:txBody>
      </p:sp>
      <p:sp>
        <p:nvSpPr>
          <p:cNvPr id="133" name="Shape 133"/>
          <p:cNvSpPr/>
          <p:nvPr/>
        </p:nvSpPr>
        <p:spPr>
          <a:xfrm>
            <a:off x="457196" y="1276806"/>
            <a:ext cx="4888809" cy="5826000"/>
          </a:xfrm>
          <a:prstGeom prst="rect">
            <a:avLst/>
          </a:prstGeom>
          <a:solidFill>
            <a:srgbClr val="FFFFFF"/>
          </a:solidFill>
          <a:ln w="12700">
            <a:miter lim="400000"/>
          </a:ln>
        </p:spPr>
        <p:txBody>
          <a:bodyPr lIns="45718" tIns="45718" rIns="45718" bIns="45718"/>
          <a:lstStyle/>
          <a:p>
            <a:pPr>
              <a:defRPr>
                <a:latin typeface="Calibri"/>
                <a:ea typeface="Calibri"/>
                <a:cs typeface="Calibri"/>
                <a:sym typeface="Calibri"/>
              </a:defRPr>
            </a:pPr>
            <a:endParaRPr/>
          </a:p>
        </p:txBody>
      </p:sp>
      <p:sp>
        <p:nvSpPr>
          <p:cNvPr id="134" name="Shape 134"/>
          <p:cNvSpPr/>
          <p:nvPr/>
        </p:nvSpPr>
        <p:spPr>
          <a:xfrm>
            <a:off x="457198" y="1276806"/>
            <a:ext cx="2396571" cy="5826000"/>
          </a:xfrm>
          <a:prstGeom prst="rect">
            <a:avLst/>
          </a:prstGeom>
          <a:blipFill>
            <a:blip r:embed="rId3"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35" name="Shape 135"/>
          <p:cNvSpPr/>
          <p:nvPr/>
        </p:nvSpPr>
        <p:spPr>
          <a:xfrm>
            <a:off x="2853765" y="958048"/>
            <a:ext cx="7838238" cy="432858"/>
          </a:xfrm>
          <a:prstGeom prst="rect">
            <a:avLst/>
          </a:prstGeom>
          <a:blipFill>
            <a:blip r:embed="rId4"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36" name="Shape 136"/>
          <p:cNvSpPr/>
          <p:nvPr/>
        </p:nvSpPr>
        <p:spPr>
          <a:xfrm>
            <a:off x="9818460" y="1384398"/>
            <a:ext cx="873544" cy="6082734"/>
          </a:xfrm>
          <a:prstGeom prst="rect">
            <a:avLst/>
          </a:prstGeom>
          <a:blipFill>
            <a:blip r:embed="rId5"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37" name="Shape 137"/>
          <p:cNvSpPr/>
          <p:nvPr/>
        </p:nvSpPr>
        <p:spPr>
          <a:xfrm>
            <a:off x="2853764" y="7102805"/>
            <a:ext cx="6971204" cy="364328"/>
          </a:xfrm>
          <a:prstGeom prst="rect">
            <a:avLst/>
          </a:prstGeom>
          <a:blipFill>
            <a:blip r:embed="rId6"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38" name="Shape 138"/>
          <p:cNvSpPr/>
          <p:nvPr/>
        </p:nvSpPr>
        <p:spPr>
          <a:xfrm>
            <a:off x="5346000" y="1276805"/>
            <a:ext cx="3157617" cy="3140817"/>
          </a:xfrm>
          <a:prstGeom prst="rect">
            <a:avLst/>
          </a:prstGeom>
          <a:blipFill>
            <a:blip r:embed="rId7"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39" name="Shape 139"/>
          <p:cNvSpPr/>
          <p:nvPr/>
        </p:nvSpPr>
        <p:spPr>
          <a:xfrm>
            <a:off x="8497123" y="1276806"/>
            <a:ext cx="1737682" cy="5826000"/>
          </a:xfrm>
          <a:prstGeom prst="rect">
            <a:avLst/>
          </a:prstGeom>
          <a:blipFill>
            <a:blip r:embed="rId8"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40" name="Shape 140"/>
          <p:cNvSpPr/>
          <p:nvPr/>
        </p:nvSpPr>
        <p:spPr>
          <a:xfrm>
            <a:off x="5346000" y="4411112"/>
            <a:ext cx="3157617" cy="2691696"/>
          </a:xfrm>
          <a:prstGeom prst="rect">
            <a:avLst/>
          </a:prstGeom>
          <a:blipFill>
            <a:blip r:embed="rId9"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41" name="Shape 141"/>
          <p:cNvSpPr/>
          <p:nvPr/>
        </p:nvSpPr>
        <p:spPr>
          <a:xfrm>
            <a:off x="2853763" y="1276806"/>
            <a:ext cx="2492252" cy="5826000"/>
          </a:xfrm>
          <a:prstGeom prst="rect">
            <a:avLst/>
          </a:prstGeom>
          <a:blipFill>
            <a:blip r:embed="rId10"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69027F-61AE-F615-830F-701717D623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8473" y="0"/>
            <a:ext cx="4714927" cy="3776499"/>
          </a:xfrm>
          <a:prstGeom prst="rect">
            <a:avLst/>
          </a:prstGeom>
        </p:spPr>
      </p:pic>
      <p:sp>
        <p:nvSpPr>
          <p:cNvPr id="2" name="Shape 105">
            <a:extLst>
              <a:ext uri="{FF2B5EF4-FFF2-40B4-BE49-F238E27FC236}">
                <a16:creationId xmlns:a16="http://schemas.microsoft.com/office/drawing/2014/main" id="{2811A086-7EF5-0964-362C-AC7E7BE7120D}"/>
              </a:ext>
            </a:extLst>
          </p:cNvPr>
          <p:cNvSpPr/>
          <p:nvPr/>
        </p:nvSpPr>
        <p:spPr>
          <a:xfrm>
            <a:off x="4936502" y="3780001"/>
            <a:ext cx="5755504" cy="3780002"/>
          </a:xfrm>
          <a:prstGeom prst="rect">
            <a:avLst/>
          </a:prstGeom>
          <a:blipFill>
            <a:blip r:embed="rId4"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45" name="Shape 145"/>
          <p:cNvSpPr/>
          <p:nvPr/>
        </p:nvSpPr>
        <p:spPr>
          <a:xfrm>
            <a:off x="-2" y="6"/>
            <a:ext cx="6844607" cy="75599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7272" y="21600"/>
                </a:lnTo>
                <a:lnTo>
                  <a:pt x="21600" y="0"/>
                </a:lnTo>
                <a:close/>
              </a:path>
            </a:pathLst>
          </a:custGeom>
          <a:solidFill>
            <a:srgbClr val="16F78B"/>
          </a:solidFill>
          <a:ln w="12700">
            <a:miter lim="400000"/>
          </a:ln>
        </p:spPr>
        <p:txBody>
          <a:bodyPr lIns="45718" tIns="45718" rIns="45718" bIns="45718"/>
          <a:lstStyle/>
          <a:p>
            <a:pPr>
              <a:defRPr>
                <a:latin typeface="Calibri"/>
                <a:ea typeface="Calibri"/>
                <a:cs typeface="Calibri"/>
                <a:sym typeface="Calibri"/>
              </a:defRPr>
            </a:pPr>
            <a:endParaRPr/>
          </a:p>
        </p:txBody>
      </p:sp>
      <p:sp>
        <p:nvSpPr>
          <p:cNvPr id="146" name="Shape 146"/>
          <p:cNvSpPr/>
          <p:nvPr/>
        </p:nvSpPr>
        <p:spPr>
          <a:xfrm>
            <a:off x="457200" y="6208674"/>
            <a:ext cx="2572562" cy="894132"/>
          </a:xfrm>
          <a:prstGeom prst="rect">
            <a:avLst/>
          </a:prstGeom>
          <a:blipFill>
            <a:blip r:embed="rId5"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47" name="Shape 147"/>
          <p:cNvSpPr>
            <a:spLocks noGrp="1"/>
          </p:cNvSpPr>
          <p:nvPr>
            <p:ph type="title"/>
          </p:nvPr>
        </p:nvSpPr>
        <p:spPr>
          <a:xfrm>
            <a:off x="444500" y="278706"/>
            <a:ext cx="4361180" cy="756927"/>
          </a:xfrm>
          <a:prstGeom prst="rect">
            <a:avLst/>
          </a:prstGeom>
        </p:spPr>
        <p:txBody>
          <a:bodyPr/>
          <a:lstStyle/>
          <a:p>
            <a:pPr indent="12700">
              <a:spcBef>
                <a:spcPts val="100"/>
              </a:spcBef>
            </a:pPr>
            <a:r>
              <a:rPr dirty="0"/>
              <a:t>Getting</a:t>
            </a:r>
            <a:r>
              <a:rPr spc="-100" dirty="0"/>
              <a:t> started</a:t>
            </a:r>
          </a:p>
        </p:txBody>
      </p:sp>
      <p:sp>
        <p:nvSpPr>
          <p:cNvPr id="148" name="Shape 148"/>
          <p:cNvSpPr>
            <a:spLocks noGrp="1"/>
          </p:cNvSpPr>
          <p:nvPr>
            <p:ph type="body" sz="quarter" idx="1"/>
          </p:nvPr>
        </p:nvSpPr>
        <p:spPr>
          <a:xfrm>
            <a:off x="444500" y="1522191"/>
            <a:ext cx="5353185" cy="5131528"/>
          </a:xfrm>
          <a:prstGeom prst="rect">
            <a:avLst/>
          </a:prstGeom>
        </p:spPr>
        <p:txBody>
          <a:bodyPr>
            <a:normAutofit/>
          </a:bodyPr>
          <a:lstStyle/>
          <a:p>
            <a:pPr marR="5080" indent="12700">
              <a:spcBef>
                <a:spcPts val="100"/>
              </a:spcBef>
              <a:defRPr spc="-100">
                <a:solidFill>
                  <a:srgbClr val="FFFFFF"/>
                </a:solidFill>
              </a:defRPr>
            </a:pPr>
            <a:r>
              <a:rPr sz="3000" dirty="0"/>
              <a:t>Are you ready </a:t>
            </a:r>
            <a:r>
              <a:rPr sz="3000" dirty="0">
                <a:solidFill>
                  <a:srgbClr val="000000"/>
                </a:solidFill>
              </a:rPr>
              <a:t>to start an adventure you’ll </a:t>
            </a:r>
            <a:r>
              <a:rPr sz="3000" spc="0" dirty="0">
                <a:solidFill>
                  <a:srgbClr val="000000"/>
                </a:solidFill>
              </a:rPr>
              <a:t>never</a:t>
            </a:r>
            <a:r>
              <a:rPr sz="3000" dirty="0">
                <a:solidFill>
                  <a:srgbClr val="000000"/>
                </a:solidFill>
              </a:rPr>
              <a:t> forget?</a:t>
            </a:r>
          </a:p>
          <a:p>
            <a:pPr indent="12700">
              <a:spcBef>
                <a:spcPts val="2100"/>
              </a:spcBef>
              <a:defRPr sz="2400" spc="-100"/>
            </a:pPr>
            <a:r>
              <a:rPr lang="en-GB" sz="3000" b="1" dirty="0"/>
              <a:t>To get started, complete the Microsoft form by</a:t>
            </a:r>
            <a:r>
              <a:rPr lang="en-GB" sz="3000" b="1" dirty="0">
                <a:latin typeface="Arial" panose="020B0604020202020204" pitchFamily="34" charset="0"/>
                <a:cs typeface="Arial" panose="020B0604020202020204" pitchFamily="34" charset="0"/>
              </a:rPr>
              <a:t> </a:t>
            </a:r>
            <a:r>
              <a:rPr lang="en-GB" sz="30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clicking here</a:t>
            </a:r>
            <a:r>
              <a:rPr lang="en-GB" sz="3000" b="1" dirty="0">
                <a:effectLst/>
                <a:latin typeface="Arial" panose="020B0604020202020204" pitchFamily="34" charset="0"/>
                <a:ea typeface="Calibri" panose="020F0502020204030204" pitchFamily="34" charset="0"/>
                <a:cs typeface="Arial" panose="020B0604020202020204" pitchFamily="34" charset="0"/>
              </a:rPr>
              <a:t> to fill in the enrolment and consent form.</a:t>
            </a:r>
            <a:endParaRPr lang="en-GB" sz="3000" dirty="0"/>
          </a:p>
          <a:p>
            <a:pPr indent="12700">
              <a:spcBef>
                <a:spcPts val="2100"/>
              </a:spcBef>
              <a:defRPr sz="2400" spc="-100"/>
            </a:pPr>
            <a:r>
              <a:rPr lang="en-GB" sz="3000" dirty="0"/>
              <a:t>Please see Mr </a:t>
            </a:r>
            <a:r>
              <a:rPr lang="en-GB" sz="3000" dirty="0" err="1"/>
              <a:t>Couldwell</a:t>
            </a:r>
            <a:r>
              <a:rPr lang="en-GB" sz="3000" dirty="0"/>
              <a:t> or Miss Tuffs for any more information.</a:t>
            </a:r>
            <a:endParaRPr sz="3000"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p:nvPr/>
        </p:nvSpPr>
        <p:spPr>
          <a:xfrm>
            <a:off x="3834698" y="10"/>
            <a:ext cx="6857305" cy="7559996"/>
          </a:xfrm>
          <a:prstGeom prst="rect">
            <a:avLst/>
          </a:prstGeom>
          <a:blipFill>
            <a:blip r:embed="rId3"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78" name="Shape 78"/>
          <p:cNvSpPr/>
          <p:nvPr/>
        </p:nvSpPr>
        <p:spPr>
          <a:xfrm>
            <a:off x="-2" y="6"/>
            <a:ext cx="6844607" cy="75599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7272" y="21600"/>
                </a:lnTo>
                <a:lnTo>
                  <a:pt x="21600" y="0"/>
                </a:lnTo>
                <a:close/>
              </a:path>
            </a:pathLst>
          </a:custGeom>
          <a:solidFill>
            <a:srgbClr val="16F78B"/>
          </a:solidFill>
          <a:ln w="12700">
            <a:miter lim="400000"/>
          </a:ln>
        </p:spPr>
        <p:txBody>
          <a:bodyPr lIns="45718" tIns="45718" rIns="45718" bIns="45718"/>
          <a:lstStyle/>
          <a:p>
            <a:pPr>
              <a:defRPr>
                <a:latin typeface="Calibri"/>
                <a:ea typeface="Calibri"/>
                <a:cs typeface="Calibri"/>
                <a:sym typeface="Calibri"/>
              </a:defRPr>
            </a:pPr>
            <a:endParaRPr/>
          </a:p>
        </p:txBody>
      </p:sp>
      <p:sp>
        <p:nvSpPr>
          <p:cNvPr id="79" name="Shape 79"/>
          <p:cNvSpPr/>
          <p:nvPr/>
        </p:nvSpPr>
        <p:spPr>
          <a:xfrm>
            <a:off x="457200" y="6208674"/>
            <a:ext cx="2572562" cy="894132"/>
          </a:xfrm>
          <a:prstGeom prst="rect">
            <a:avLst/>
          </a:prstGeom>
          <a:blipFill>
            <a:blip r:embed="rId4"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80" name="Shape 80"/>
          <p:cNvSpPr>
            <a:spLocks noGrp="1"/>
          </p:cNvSpPr>
          <p:nvPr>
            <p:ph type="title"/>
          </p:nvPr>
        </p:nvSpPr>
        <p:spPr>
          <a:xfrm>
            <a:off x="444497" y="278706"/>
            <a:ext cx="4869821" cy="756927"/>
          </a:xfrm>
          <a:prstGeom prst="rect">
            <a:avLst/>
          </a:prstGeom>
        </p:spPr>
        <p:txBody>
          <a:bodyPr/>
          <a:lstStyle/>
          <a:p>
            <a:pPr indent="12700">
              <a:spcBef>
                <a:spcPts val="100"/>
              </a:spcBef>
              <a:defRPr sz="4300"/>
            </a:pPr>
            <a:r>
              <a:t>What is </a:t>
            </a:r>
            <a:r>
              <a:rPr spc="-100"/>
              <a:t>the DofE?</a:t>
            </a:r>
          </a:p>
        </p:txBody>
      </p:sp>
      <p:sp>
        <p:nvSpPr>
          <p:cNvPr id="81" name="Shape 81"/>
          <p:cNvSpPr/>
          <p:nvPr/>
        </p:nvSpPr>
        <p:spPr>
          <a:xfrm>
            <a:off x="444500" y="1496788"/>
            <a:ext cx="6026150" cy="32657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12700">
              <a:spcBef>
                <a:spcPts val="100"/>
              </a:spcBef>
              <a:defRPr sz="2600" b="1">
                <a:latin typeface="Arial"/>
                <a:ea typeface="Arial"/>
                <a:cs typeface="Arial"/>
                <a:sym typeface="Arial"/>
              </a:defRPr>
            </a:pPr>
            <a:r>
              <a:t>The </a:t>
            </a:r>
            <a:r>
              <a:rPr spc="-5"/>
              <a:t>DofE </a:t>
            </a:r>
            <a:r>
              <a:t>is a life-changing</a:t>
            </a:r>
            <a:r>
              <a:rPr spc="-100"/>
              <a:t> </a:t>
            </a:r>
            <a:r>
              <a:rPr spc="-5"/>
              <a:t>adventure.</a:t>
            </a:r>
          </a:p>
          <a:p>
            <a:pPr marR="524509" indent="12700">
              <a:spcBef>
                <a:spcPts val="2400"/>
              </a:spcBef>
              <a:defRPr sz="2600" b="1" spc="-65">
                <a:latin typeface="Arial"/>
                <a:ea typeface="Arial"/>
                <a:cs typeface="Arial"/>
                <a:sym typeface="Arial"/>
              </a:defRPr>
            </a:pPr>
            <a:r>
              <a:t>You </a:t>
            </a:r>
            <a:r>
              <a:rPr spc="-5"/>
              <a:t>make </a:t>
            </a:r>
            <a:r>
              <a:rPr spc="0"/>
              <a:t>it: The </a:t>
            </a:r>
            <a:r>
              <a:rPr spc="-5"/>
              <a:t>DofE </a:t>
            </a:r>
            <a:r>
              <a:rPr spc="0"/>
              <a:t>is </a:t>
            </a:r>
            <a:r>
              <a:rPr spc="-5"/>
              <a:t>as </a:t>
            </a:r>
            <a:r>
              <a:rPr spc="0"/>
              <a:t>unique  </a:t>
            </a:r>
            <a:r>
              <a:rPr spc="-5"/>
              <a:t>as you</a:t>
            </a:r>
            <a:r>
              <a:rPr spc="-10"/>
              <a:t> </a:t>
            </a:r>
            <a:r>
              <a:rPr spc="-5"/>
              <a:t>are</a:t>
            </a:r>
          </a:p>
          <a:p>
            <a:pPr marR="593090" indent="12700">
              <a:spcBef>
                <a:spcPts val="2400"/>
              </a:spcBef>
              <a:defRPr sz="2600" b="1">
                <a:latin typeface="Arial"/>
                <a:ea typeface="Arial"/>
                <a:cs typeface="Arial"/>
                <a:sym typeface="Arial"/>
              </a:defRPr>
            </a:pPr>
            <a:r>
              <a:t>Millions of </a:t>
            </a:r>
            <a:r>
              <a:rPr spc="-5"/>
              <a:t>young </a:t>
            </a:r>
            <a:r>
              <a:t>people in the</a:t>
            </a:r>
            <a:r>
              <a:rPr spc="-94"/>
              <a:t> </a:t>
            </a:r>
            <a:r>
              <a:rPr spc="-5"/>
              <a:t>UK  </a:t>
            </a:r>
            <a:r>
              <a:t>have </a:t>
            </a:r>
            <a:r>
              <a:rPr spc="-5"/>
              <a:t>already </a:t>
            </a:r>
            <a:r>
              <a:t>done their</a:t>
            </a:r>
            <a:r>
              <a:rPr spc="-35"/>
              <a:t> </a:t>
            </a:r>
            <a:r>
              <a:rPr spc="-5"/>
              <a:t>DofE.</a:t>
            </a:r>
          </a:p>
          <a:p>
            <a:pPr indent="12700">
              <a:spcBef>
                <a:spcPts val="2400"/>
              </a:spcBef>
              <a:defRPr sz="2600" b="1" spc="-5">
                <a:latin typeface="Arial"/>
                <a:ea typeface="Arial"/>
                <a:cs typeface="Arial"/>
                <a:sym typeface="Arial"/>
              </a:defRPr>
            </a:pPr>
            <a:r>
              <a:t>Now </a:t>
            </a:r>
            <a:r>
              <a:rPr spc="-25"/>
              <a:t>it’s </a:t>
            </a:r>
            <a:r>
              <a:t>your</a:t>
            </a:r>
            <a:r>
              <a:rPr spc="5"/>
              <a:t> </a:t>
            </a:r>
            <a:r>
              <a:rPr spc="0"/>
              <a:t>turn.</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4" y="10"/>
            <a:ext cx="10692011" cy="7559996"/>
          </a:xfrm>
          <a:prstGeom prst="rect">
            <a:avLst/>
          </a:prstGeom>
          <a:solidFill>
            <a:srgbClr val="16F78B"/>
          </a:solidFill>
          <a:ln w="12700">
            <a:miter lim="400000"/>
          </a:ln>
        </p:spPr>
        <p:txBody>
          <a:bodyPr lIns="45718" tIns="45718" rIns="45718" bIns="45718"/>
          <a:lstStyle/>
          <a:p>
            <a:pPr>
              <a:defRPr>
                <a:latin typeface="Calibri"/>
                <a:ea typeface="Calibri"/>
                <a:cs typeface="Calibri"/>
                <a:sym typeface="Calibri"/>
              </a:defRPr>
            </a:pPr>
            <a:endParaRPr/>
          </a:p>
        </p:txBody>
      </p:sp>
      <p:sp>
        <p:nvSpPr>
          <p:cNvPr id="86" name="Shape 86"/>
          <p:cNvSpPr>
            <a:spLocks noGrp="1"/>
          </p:cNvSpPr>
          <p:nvPr>
            <p:ph type="title"/>
          </p:nvPr>
        </p:nvSpPr>
        <p:spPr>
          <a:xfrm>
            <a:off x="444496" y="278706"/>
            <a:ext cx="6055368" cy="756927"/>
          </a:xfrm>
          <a:prstGeom prst="rect">
            <a:avLst/>
          </a:prstGeom>
        </p:spPr>
        <p:txBody>
          <a:bodyPr/>
          <a:lstStyle/>
          <a:p>
            <a:pPr indent="12700">
              <a:spcBef>
                <a:spcPts val="100"/>
              </a:spcBef>
            </a:pPr>
            <a:r>
              <a:t>Introducing </a:t>
            </a:r>
            <a:r>
              <a:rPr spc="-100"/>
              <a:t>the DofE</a:t>
            </a:r>
          </a:p>
        </p:txBody>
      </p:sp>
      <p:pic>
        <p:nvPicPr>
          <p:cNvPr id="5" name="Online Media 3" title="DofE Welcome Film - 2021">
            <a:hlinkClick r:id="" action="ppaction://media"/>
            <a:extLst>
              <a:ext uri="{FF2B5EF4-FFF2-40B4-BE49-F238E27FC236}">
                <a16:creationId xmlns:a16="http://schemas.microsoft.com/office/drawing/2014/main" id="{CC0B3D06-C4DB-4EAD-B7DB-BAE9B6888AD3}"/>
              </a:ext>
            </a:extLst>
          </p:cNvPr>
          <p:cNvPicPr>
            <a:picLocks noRot="1" noChangeAspect="1"/>
          </p:cNvPicPr>
          <p:nvPr>
            <a:videoFile r:link="rId1"/>
          </p:nvPr>
        </p:nvPicPr>
        <p:blipFill>
          <a:blip r:embed="rId4"/>
          <a:stretch>
            <a:fillRect/>
          </a:stretch>
        </p:blipFill>
        <p:spPr>
          <a:xfrm>
            <a:off x="1006036" y="1417654"/>
            <a:ext cx="8681327" cy="490494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4.png"/>
          <p:cNvPicPr>
            <a:picLocks noChangeAspect="1"/>
          </p:cNvPicPr>
          <p:nvPr/>
        </p:nvPicPr>
        <p:blipFill>
          <a:blip r:embed="rId3"/>
          <a:stretch>
            <a:fillRect/>
          </a:stretch>
        </p:blipFill>
        <p:spPr>
          <a:xfrm>
            <a:off x="3176" y="0"/>
            <a:ext cx="10681817" cy="7552800"/>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p:nvPr/>
        </p:nvSpPr>
        <p:spPr>
          <a:xfrm>
            <a:off x="5574588" y="10"/>
            <a:ext cx="5117401" cy="7559996"/>
          </a:xfrm>
          <a:prstGeom prst="rect">
            <a:avLst/>
          </a:prstGeom>
          <a:blipFill>
            <a:blip r:embed="rId3"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97" name="Shape 97"/>
          <p:cNvSpPr/>
          <p:nvPr/>
        </p:nvSpPr>
        <p:spPr>
          <a:xfrm>
            <a:off x="-2" y="6"/>
            <a:ext cx="6844607" cy="75599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7272" y="21600"/>
                </a:lnTo>
                <a:lnTo>
                  <a:pt x="21600" y="0"/>
                </a:lnTo>
                <a:close/>
              </a:path>
            </a:pathLst>
          </a:custGeom>
          <a:solidFill>
            <a:srgbClr val="16F78B"/>
          </a:solidFill>
          <a:ln w="12700">
            <a:miter lim="400000"/>
          </a:ln>
        </p:spPr>
        <p:txBody>
          <a:bodyPr lIns="45718" tIns="45718" rIns="45718" bIns="45718"/>
          <a:lstStyle/>
          <a:p>
            <a:pPr>
              <a:defRPr>
                <a:latin typeface="Calibri"/>
                <a:ea typeface="Calibri"/>
                <a:cs typeface="Calibri"/>
                <a:sym typeface="Calibri"/>
              </a:defRPr>
            </a:pPr>
            <a:endParaRPr/>
          </a:p>
        </p:txBody>
      </p:sp>
      <p:sp>
        <p:nvSpPr>
          <p:cNvPr id="98" name="Shape 98"/>
          <p:cNvSpPr/>
          <p:nvPr/>
        </p:nvSpPr>
        <p:spPr>
          <a:xfrm>
            <a:off x="457200" y="6208674"/>
            <a:ext cx="2572562" cy="894132"/>
          </a:xfrm>
          <a:prstGeom prst="rect">
            <a:avLst/>
          </a:prstGeom>
          <a:blipFill>
            <a:blip r:embed="rId4"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99" name="Shape 99"/>
          <p:cNvSpPr>
            <a:spLocks noGrp="1"/>
          </p:cNvSpPr>
          <p:nvPr>
            <p:ph type="title"/>
          </p:nvPr>
        </p:nvSpPr>
        <p:spPr>
          <a:xfrm>
            <a:off x="444496" y="278706"/>
            <a:ext cx="6010918" cy="756927"/>
          </a:xfrm>
          <a:prstGeom prst="rect">
            <a:avLst/>
          </a:prstGeom>
        </p:spPr>
        <p:txBody>
          <a:bodyPr/>
          <a:lstStyle>
            <a:lvl1pPr indent="12700">
              <a:spcBef>
                <a:spcPts val="100"/>
              </a:spcBef>
              <a:defRPr spc="-100"/>
            </a:lvl1pPr>
          </a:lstStyle>
          <a:p>
            <a:r>
              <a:t>Volunteering section</a:t>
            </a:r>
          </a:p>
        </p:txBody>
      </p:sp>
      <p:sp>
        <p:nvSpPr>
          <p:cNvPr id="100" name="Shape 100"/>
          <p:cNvSpPr/>
          <p:nvPr/>
        </p:nvSpPr>
        <p:spPr>
          <a:xfrm>
            <a:off x="444500" y="1522188"/>
            <a:ext cx="5260975" cy="29568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12700">
              <a:spcBef>
                <a:spcPts val="100"/>
              </a:spcBef>
              <a:defRPr sz="3600" b="1" spc="-69">
                <a:solidFill>
                  <a:srgbClr val="FFFFFF"/>
                </a:solidFill>
                <a:latin typeface="Arial"/>
                <a:ea typeface="Arial"/>
                <a:cs typeface="Arial"/>
                <a:sym typeface="Arial"/>
              </a:defRPr>
            </a:pPr>
            <a:r>
              <a:t>Take </a:t>
            </a:r>
            <a:r>
              <a:rPr spc="-5"/>
              <a:t>action </a:t>
            </a:r>
            <a:r>
              <a:rPr spc="-5">
                <a:solidFill>
                  <a:srgbClr val="000000"/>
                </a:solidFill>
              </a:rPr>
              <a:t>and make </a:t>
            </a:r>
            <a:r>
              <a:rPr spc="0">
                <a:solidFill>
                  <a:srgbClr val="000000"/>
                </a:solidFill>
              </a:rPr>
              <a:t>a  difference </a:t>
            </a:r>
            <a:r>
              <a:rPr spc="-5">
                <a:solidFill>
                  <a:srgbClr val="000000"/>
                </a:solidFill>
              </a:rPr>
              <a:t>to the</a:t>
            </a:r>
            <a:r>
              <a:rPr spc="-85">
                <a:solidFill>
                  <a:srgbClr val="000000"/>
                </a:solidFill>
              </a:rPr>
              <a:t> </a:t>
            </a:r>
            <a:r>
              <a:rPr spc="-5">
                <a:solidFill>
                  <a:srgbClr val="000000"/>
                </a:solidFill>
              </a:rPr>
              <a:t>causes  you care</a:t>
            </a:r>
            <a:r>
              <a:rPr spc="-20">
                <a:solidFill>
                  <a:srgbClr val="000000"/>
                </a:solidFill>
              </a:rPr>
              <a:t> </a:t>
            </a:r>
            <a:r>
              <a:rPr spc="-5">
                <a:solidFill>
                  <a:srgbClr val="000000"/>
                </a:solidFill>
              </a:rPr>
              <a:t>about</a:t>
            </a:r>
          </a:p>
          <a:p>
            <a:pPr marR="58418" indent="12700">
              <a:spcBef>
                <a:spcPts val="2400"/>
              </a:spcBef>
              <a:defRPr sz="3600" b="1" spc="-5">
                <a:solidFill>
                  <a:srgbClr val="FFFFFF"/>
                </a:solidFill>
                <a:latin typeface="Arial"/>
                <a:ea typeface="Arial"/>
                <a:cs typeface="Arial"/>
                <a:sym typeface="Arial"/>
              </a:defRPr>
            </a:pPr>
            <a:r>
              <a:t>Help </a:t>
            </a:r>
            <a:r>
              <a:rPr spc="0"/>
              <a:t>others </a:t>
            </a:r>
            <a:r>
              <a:rPr>
                <a:solidFill>
                  <a:srgbClr val="000000"/>
                </a:solidFill>
              </a:rPr>
              <a:t>and</a:t>
            </a:r>
            <a:r>
              <a:rPr spc="-95">
                <a:solidFill>
                  <a:srgbClr val="000000"/>
                </a:solidFill>
              </a:rPr>
              <a:t> </a:t>
            </a:r>
            <a:r>
              <a:rPr>
                <a:solidFill>
                  <a:srgbClr val="000000"/>
                </a:solidFill>
              </a:rPr>
              <a:t>change  things for the</a:t>
            </a:r>
            <a:r>
              <a:rPr spc="-20">
                <a:solidFill>
                  <a:srgbClr val="000000"/>
                </a:solidFill>
              </a:rPr>
              <a:t> </a:t>
            </a:r>
            <a:r>
              <a:rPr spc="0">
                <a:solidFill>
                  <a:srgbClr val="000000"/>
                </a:solidFill>
              </a:rPr>
              <a:t>better</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5574598" y="11"/>
            <a:ext cx="5117393" cy="3780003"/>
          </a:xfrm>
          <a:prstGeom prst="rect">
            <a:avLst/>
          </a:prstGeom>
          <a:blipFill>
            <a:blip r:embed="rId3"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05" name="Shape 105"/>
          <p:cNvSpPr/>
          <p:nvPr/>
        </p:nvSpPr>
        <p:spPr>
          <a:xfrm>
            <a:off x="4936502" y="3780001"/>
            <a:ext cx="5755504" cy="3780002"/>
          </a:xfrm>
          <a:prstGeom prst="rect">
            <a:avLst/>
          </a:prstGeom>
          <a:blipFill>
            <a:blip r:embed="rId4"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06" name="Shape 106"/>
          <p:cNvSpPr/>
          <p:nvPr/>
        </p:nvSpPr>
        <p:spPr>
          <a:xfrm>
            <a:off x="-2" y="6"/>
            <a:ext cx="6844607" cy="75599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7272" y="21600"/>
                </a:lnTo>
                <a:lnTo>
                  <a:pt x="21600" y="0"/>
                </a:lnTo>
                <a:close/>
              </a:path>
            </a:pathLst>
          </a:custGeom>
          <a:solidFill>
            <a:srgbClr val="16F78B"/>
          </a:solidFill>
          <a:ln w="12700">
            <a:miter lim="400000"/>
          </a:ln>
        </p:spPr>
        <p:txBody>
          <a:bodyPr lIns="45718" tIns="45718" rIns="45718" bIns="45718"/>
          <a:lstStyle/>
          <a:p>
            <a:pPr>
              <a:defRPr>
                <a:latin typeface="Calibri"/>
                <a:ea typeface="Calibri"/>
                <a:cs typeface="Calibri"/>
                <a:sym typeface="Calibri"/>
              </a:defRPr>
            </a:pPr>
            <a:endParaRPr/>
          </a:p>
        </p:txBody>
      </p:sp>
      <p:sp>
        <p:nvSpPr>
          <p:cNvPr id="107" name="Shape 107"/>
          <p:cNvSpPr/>
          <p:nvPr/>
        </p:nvSpPr>
        <p:spPr>
          <a:xfrm>
            <a:off x="457200" y="6208674"/>
            <a:ext cx="2572562" cy="894132"/>
          </a:xfrm>
          <a:prstGeom prst="rect">
            <a:avLst/>
          </a:prstGeom>
          <a:blipFill>
            <a:blip r:embed="rId5"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08" name="Shape 108"/>
          <p:cNvSpPr>
            <a:spLocks noGrp="1"/>
          </p:cNvSpPr>
          <p:nvPr>
            <p:ph type="title"/>
          </p:nvPr>
        </p:nvSpPr>
        <p:spPr>
          <a:xfrm>
            <a:off x="444496" y="278706"/>
            <a:ext cx="4801877" cy="756927"/>
          </a:xfrm>
          <a:prstGeom prst="rect">
            <a:avLst/>
          </a:prstGeom>
        </p:spPr>
        <p:txBody>
          <a:bodyPr/>
          <a:lstStyle/>
          <a:p>
            <a:pPr indent="12700">
              <a:spcBef>
                <a:spcPts val="100"/>
              </a:spcBef>
            </a:pPr>
            <a:r>
              <a:t>Physical</a:t>
            </a:r>
            <a:r>
              <a:rPr spc="-100"/>
              <a:t> section</a:t>
            </a:r>
          </a:p>
        </p:txBody>
      </p:sp>
      <p:sp>
        <p:nvSpPr>
          <p:cNvPr id="109" name="Shape 109"/>
          <p:cNvSpPr/>
          <p:nvPr/>
        </p:nvSpPr>
        <p:spPr>
          <a:xfrm>
            <a:off x="444496" y="1522188"/>
            <a:ext cx="7360106" cy="309059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R="5080" indent="12700">
              <a:spcBef>
                <a:spcPts val="100"/>
              </a:spcBef>
              <a:defRPr sz="3600" b="1" spc="-69">
                <a:solidFill>
                  <a:srgbClr val="FFFFFF"/>
                </a:solidFill>
                <a:latin typeface="Arial"/>
                <a:ea typeface="Arial"/>
                <a:cs typeface="Arial"/>
                <a:sym typeface="Arial"/>
              </a:defRPr>
            </a:pPr>
            <a:r>
              <a:rPr dirty="0"/>
              <a:t>Take </a:t>
            </a:r>
            <a:r>
              <a:rPr spc="0" dirty="0"/>
              <a:t>part </a:t>
            </a:r>
            <a:r>
              <a:rPr spc="0" dirty="0">
                <a:solidFill>
                  <a:srgbClr val="000000"/>
                </a:solidFill>
              </a:rPr>
              <a:t>in whatever</a:t>
            </a:r>
            <a:r>
              <a:rPr dirty="0"/>
              <a:t> </a:t>
            </a:r>
            <a:endParaRPr lang="en-US" dirty="0"/>
          </a:p>
          <a:p>
            <a:pPr marR="5080" indent="12700">
              <a:spcBef>
                <a:spcPts val="100"/>
              </a:spcBef>
              <a:defRPr sz="3600" b="1" spc="-69">
                <a:solidFill>
                  <a:srgbClr val="FFFFFF"/>
                </a:solidFill>
                <a:latin typeface="Arial"/>
                <a:ea typeface="Arial"/>
                <a:cs typeface="Arial"/>
                <a:sym typeface="Arial"/>
              </a:defRPr>
            </a:pPr>
            <a:r>
              <a:rPr spc="0" dirty="0">
                <a:solidFill>
                  <a:srgbClr val="000000"/>
                </a:solidFill>
              </a:rPr>
              <a:t>dance, </a:t>
            </a:r>
            <a:r>
              <a:rPr spc="-5" dirty="0">
                <a:solidFill>
                  <a:srgbClr val="000000"/>
                </a:solidFill>
              </a:rPr>
              <a:t>sport</a:t>
            </a:r>
            <a:r>
              <a:rPr lang="en-US" spc="-5" dirty="0">
                <a:solidFill>
                  <a:schemeClr val="tx1"/>
                </a:solidFill>
              </a:rPr>
              <a:t> </a:t>
            </a:r>
            <a:r>
              <a:rPr lang="en-US" dirty="0">
                <a:solidFill>
                  <a:schemeClr val="tx1"/>
                </a:solidFill>
              </a:rPr>
              <a:t>or </a:t>
            </a:r>
            <a:r>
              <a:rPr lang="en-US" spc="-5" dirty="0">
                <a:solidFill>
                  <a:schemeClr val="tx1"/>
                </a:solidFill>
              </a:rPr>
              <a:t>ﬁtness</a:t>
            </a:r>
            <a:r>
              <a:rPr spc="-5" dirty="0"/>
              <a:t> </a:t>
            </a:r>
            <a:endParaRPr lang="en-US" spc="-69" dirty="0">
              <a:solidFill>
                <a:srgbClr val="FFFFFF"/>
              </a:solidFill>
            </a:endParaRPr>
          </a:p>
          <a:p>
            <a:pPr marR="5080" indent="12700">
              <a:spcBef>
                <a:spcPts val="100"/>
              </a:spcBef>
              <a:defRPr sz="3600" b="1" spc="-69">
                <a:solidFill>
                  <a:srgbClr val="FFFFFF"/>
                </a:solidFill>
                <a:latin typeface="Arial"/>
                <a:ea typeface="Arial"/>
                <a:cs typeface="Arial"/>
                <a:sym typeface="Arial"/>
              </a:defRPr>
            </a:pPr>
            <a:r>
              <a:rPr spc="-5" dirty="0">
                <a:solidFill>
                  <a:srgbClr val="000000"/>
                </a:solidFill>
              </a:rPr>
              <a:t>activity you </a:t>
            </a:r>
            <a:r>
              <a:rPr spc="0" dirty="0">
                <a:solidFill>
                  <a:srgbClr val="000000"/>
                </a:solidFill>
              </a:rPr>
              <a:t>would like</a:t>
            </a:r>
            <a:endParaRPr/>
          </a:p>
          <a:p>
            <a:pPr marR="561975" indent="12700">
              <a:spcBef>
                <a:spcPts val="2400"/>
              </a:spcBef>
              <a:defRPr sz="3600" b="1">
                <a:solidFill>
                  <a:srgbClr val="FFFFFF"/>
                </a:solidFill>
                <a:latin typeface="Arial"/>
                <a:ea typeface="Arial"/>
                <a:cs typeface="Arial"/>
                <a:sym typeface="Arial"/>
              </a:defRPr>
            </a:pPr>
            <a:r>
              <a:rPr dirty="0"/>
              <a:t>Get </a:t>
            </a:r>
            <a:r>
              <a:rPr spc="-5" dirty="0"/>
              <a:t>ﬁtter </a:t>
            </a:r>
            <a:r>
              <a:rPr spc="-5" dirty="0">
                <a:solidFill>
                  <a:srgbClr val="000000"/>
                </a:solidFill>
              </a:rPr>
              <a:t>and </a:t>
            </a:r>
            <a:r>
              <a:rPr dirty="0">
                <a:solidFill>
                  <a:srgbClr val="000000"/>
                </a:solidFill>
              </a:rPr>
              <a:t>have</a:t>
            </a:r>
            <a:r>
              <a:rPr spc="-85" dirty="0">
                <a:solidFill>
                  <a:srgbClr val="000000"/>
                </a:solidFill>
              </a:rPr>
              <a:t> </a:t>
            </a:r>
            <a:r>
              <a:rPr spc="-5" dirty="0">
                <a:solidFill>
                  <a:srgbClr val="000000"/>
                </a:solidFill>
              </a:rPr>
              <a:t>fun</a:t>
            </a:r>
            <a:r>
              <a:rPr spc="-5" dirty="0"/>
              <a:t> </a:t>
            </a:r>
            <a:br>
              <a:rPr lang="en-US" spc="-5" dirty="0">
                <a:solidFill>
                  <a:srgbClr val="FFFFFF"/>
                </a:solidFill>
              </a:rPr>
            </a:br>
            <a:r>
              <a:rPr spc="-5" dirty="0">
                <a:solidFill>
                  <a:srgbClr val="000000"/>
                </a:solidFill>
              </a:rPr>
              <a:t>along the</a:t>
            </a:r>
            <a:r>
              <a:rPr spc="-15" dirty="0">
                <a:solidFill>
                  <a:srgbClr val="000000"/>
                </a:solidFill>
              </a:rPr>
              <a:t> </a:t>
            </a:r>
            <a:r>
              <a:rPr dirty="0">
                <a:solidFill>
                  <a:srgbClr val="000000"/>
                </a:solidFill>
              </a:rPr>
              <a:t>way!</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5574598" y="11"/>
            <a:ext cx="5117393" cy="3780003"/>
          </a:xfrm>
          <a:prstGeom prst="rect">
            <a:avLst/>
          </a:prstGeom>
          <a:blipFill>
            <a:blip r:embed="rId3"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14" name="Shape 114"/>
          <p:cNvSpPr/>
          <p:nvPr/>
        </p:nvSpPr>
        <p:spPr>
          <a:xfrm>
            <a:off x="5434901" y="3780001"/>
            <a:ext cx="5257101" cy="3780002"/>
          </a:xfrm>
          <a:prstGeom prst="rect">
            <a:avLst/>
          </a:prstGeom>
          <a:blipFill>
            <a:blip r:embed="rId4"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15" name="Shape 115"/>
          <p:cNvSpPr/>
          <p:nvPr/>
        </p:nvSpPr>
        <p:spPr>
          <a:xfrm>
            <a:off x="-2" y="6"/>
            <a:ext cx="6844607" cy="75599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7272" y="21600"/>
                </a:lnTo>
                <a:lnTo>
                  <a:pt x="21600" y="0"/>
                </a:lnTo>
                <a:close/>
              </a:path>
            </a:pathLst>
          </a:custGeom>
          <a:solidFill>
            <a:srgbClr val="16F78B"/>
          </a:solidFill>
          <a:ln w="12700">
            <a:miter lim="400000"/>
          </a:ln>
        </p:spPr>
        <p:txBody>
          <a:bodyPr lIns="45718" tIns="45718" rIns="45718" bIns="45718"/>
          <a:lstStyle/>
          <a:p>
            <a:pPr>
              <a:defRPr>
                <a:latin typeface="Calibri"/>
                <a:ea typeface="Calibri"/>
                <a:cs typeface="Calibri"/>
                <a:sym typeface="Calibri"/>
              </a:defRPr>
            </a:pPr>
            <a:endParaRPr/>
          </a:p>
        </p:txBody>
      </p:sp>
      <p:sp>
        <p:nvSpPr>
          <p:cNvPr id="116" name="Shape 116"/>
          <p:cNvSpPr/>
          <p:nvPr/>
        </p:nvSpPr>
        <p:spPr>
          <a:xfrm>
            <a:off x="457200" y="6208674"/>
            <a:ext cx="2572562" cy="894132"/>
          </a:xfrm>
          <a:prstGeom prst="rect">
            <a:avLst/>
          </a:prstGeom>
          <a:blipFill>
            <a:blip r:embed="rId5"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17" name="Shape 117"/>
          <p:cNvSpPr>
            <a:spLocks noGrp="1"/>
          </p:cNvSpPr>
          <p:nvPr>
            <p:ph type="title"/>
          </p:nvPr>
        </p:nvSpPr>
        <p:spPr>
          <a:xfrm>
            <a:off x="444497" y="278706"/>
            <a:ext cx="3920496" cy="756927"/>
          </a:xfrm>
          <a:prstGeom prst="rect">
            <a:avLst/>
          </a:prstGeom>
        </p:spPr>
        <p:txBody>
          <a:bodyPr/>
          <a:lstStyle/>
          <a:p>
            <a:pPr indent="12700">
              <a:spcBef>
                <a:spcPts val="100"/>
              </a:spcBef>
            </a:pPr>
            <a:r>
              <a:t>Skills</a:t>
            </a:r>
            <a:r>
              <a:rPr spc="-100"/>
              <a:t> section</a:t>
            </a:r>
          </a:p>
        </p:txBody>
      </p:sp>
      <p:sp>
        <p:nvSpPr>
          <p:cNvPr id="118" name="Shape 118"/>
          <p:cNvSpPr/>
          <p:nvPr/>
        </p:nvSpPr>
        <p:spPr>
          <a:xfrm>
            <a:off x="444500" y="1522190"/>
            <a:ext cx="5967730" cy="34902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711" indent="12700">
              <a:spcBef>
                <a:spcPts val="100"/>
              </a:spcBef>
              <a:defRPr sz="3600" b="1" spc="-95">
                <a:solidFill>
                  <a:srgbClr val="FFFFFF"/>
                </a:solidFill>
                <a:latin typeface="Arial"/>
                <a:ea typeface="Arial"/>
                <a:cs typeface="Arial"/>
                <a:sym typeface="Arial"/>
              </a:defRPr>
            </a:pPr>
            <a:r>
              <a:t>Devote </a:t>
            </a:r>
            <a:r>
              <a:rPr spc="-100"/>
              <a:t>yourself </a:t>
            </a:r>
            <a:r>
              <a:rPr spc="-55">
                <a:solidFill>
                  <a:srgbClr val="000000"/>
                </a:solidFill>
              </a:rPr>
              <a:t>to</a:t>
            </a:r>
            <a:r>
              <a:rPr spc="-515">
                <a:solidFill>
                  <a:srgbClr val="000000"/>
                </a:solidFill>
              </a:rPr>
              <a:t> </a:t>
            </a:r>
            <a:r>
              <a:rPr spc="-110">
                <a:solidFill>
                  <a:srgbClr val="000000"/>
                </a:solidFill>
              </a:rPr>
              <a:t>improving  </a:t>
            </a:r>
            <a:r>
              <a:rPr spc="-60">
                <a:solidFill>
                  <a:srgbClr val="000000"/>
                </a:solidFill>
              </a:rPr>
              <a:t>your </a:t>
            </a:r>
            <a:r>
              <a:rPr spc="-65">
                <a:solidFill>
                  <a:srgbClr val="000000"/>
                </a:solidFill>
              </a:rPr>
              <a:t>skills </a:t>
            </a:r>
            <a:r>
              <a:rPr spc="-40">
                <a:solidFill>
                  <a:srgbClr val="000000"/>
                </a:solidFill>
              </a:rPr>
              <a:t>in </a:t>
            </a:r>
            <a:r>
              <a:rPr spc="-50">
                <a:solidFill>
                  <a:srgbClr val="000000"/>
                </a:solidFill>
              </a:rPr>
              <a:t>the </a:t>
            </a:r>
            <a:r>
              <a:rPr spc="-65">
                <a:solidFill>
                  <a:srgbClr val="000000"/>
                </a:solidFill>
              </a:rPr>
              <a:t>things </a:t>
            </a:r>
            <a:r>
              <a:rPr spc="-75">
                <a:solidFill>
                  <a:srgbClr val="000000"/>
                </a:solidFill>
              </a:rPr>
              <a:t>you  </a:t>
            </a:r>
            <a:r>
              <a:rPr spc="-30">
                <a:solidFill>
                  <a:srgbClr val="000000"/>
                </a:solidFill>
              </a:rPr>
              <a:t>love </a:t>
            </a:r>
            <a:r>
              <a:rPr spc="-20">
                <a:solidFill>
                  <a:srgbClr val="000000"/>
                </a:solidFill>
              </a:rPr>
              <a:t>to</a:t>
            </a:r>
            <a:r>
              <a:rPr spc="-125">
                <a:solidFill>
                  <a:srgbClr val="000000"/>
                </a:solidFill>
              </a:rPr>
              <a:t> </a:t>
            </a:r>
            <a:r>
              <a:rPr spc="-40">
                <a:solidFill>
                  <a:srgbClr val="000000"/>
                </a:solidFill>
              </a:rPr>
              <a:t>do</a:t>
            </a:r>
          </a:p>
          <a:p>
            <a:pPr marR="843280" indent="12700">
              <a:spcBef>
                <a:spcPts val="2400"/>
              </a:spcBef>
              <a:defRPr sz="3600" b="1" spc="-34">
                <a:solidFill>
                  <a:srgbClr val="FFFFFF"/>
                </a:solidFill>
                <a:latin typeface="Arial"/>
                <a:ea typeface="Arial"/>
                <a:cs typeface="Arial"/>
                <a:sym typeface="Arial"/>
              </a:defRPr>
            </a:pPr>
            <a:r>
              <a:t>Discover </a:t>
            </a:r>
            <a:r>
              <a:rPr spc="-25">
                <a:solidFill>
                  <a:srgbClr val="000000"/>
                </a:solidFill>
              </a:rPr>
              <a:t>new </a:t>
            </a:r>
            <a:r>
              <a:rPr spc="-40">
                <a:solidFill>
                  <a:srgbClr val="000000"/>
                </a:solidFill>
              </a:rPr>
              <a:t>passions  </a:t>
            </a:r>
            <a:r>
              <a:rPr spc="-30">
                <a:solidFill>
                  <a:srgbClr val="000000"/>
                </a:solidFill>
              </a:rPr>
              <a:t>and develop </a:t>
            </a:r>
            <a:r>
              <a:rPr>
                <a:solidFill>
                  <a:srgbClr val="000000"/>
                </a:solidFill>
              </a:rPr>
              <a:t>talents</a:t>
            </a:r>
            <a:r>
              <a:rPr spc="-250">
                <a:solidFill>
                  <a:srgbClr val="000000"/>
                </a:solidFill>
              </a:rPr>
              <a:t> </a:t>
            </a:r>
            <a:r>
              <a:rPr spc="-40">
                <a:solidFill>
                  <a:srgbClr val="000000"/>
                </a:solidFill>
              </a:rPr>
              <a:t>you  </a:t>
            </a:r>
            <a:r>
              <a:rPr spc="-30">
                <a:solidFill>
                  <a:srgbClr val="000000"/>
                </a:solidFill>
              </a:rPr>
              <a:t>didn’t know you</a:t>
            </a:r>
            <a:r>
              <a:rPr spc="-195">
                <a:solidFill>
                  <a:srgbClr val="000000"/>
                </a:solidFill>
              </a:rPr>
              <a:t> </a:t>
            </a:r>
            <a:r>
              <a:rPr spc="-40">
                <a:solidFill>
                  <a:srgbClr val="000000"/>
                </a:solidFill>
              </a:rPr>
              <a:t>had</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5574588" y="11"/>
            <a:ext cx="5117401" cy="3779991"/>
          </a:xfrm>
          <a:prstGeom prst="rect">
            <a:avLst/>
          </a:prstGeom>
          <a:blipFill>
            <a:blip r:embed="rId3"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23" name="Shape 123"/>
          <p:cNvSpPr/>
          <p:nvPr/>
        </p:nvSpPr>
        <p:spPr>
          <a:xfrm>
            <a:off x="5396801" y="3780001"/>
            <a:ext cx="5295201" cy="3780002"/>
          </a:xfrm>
          <a:prstGeom prst="rect">
            <a:avLst/>
          </a:prstGeom>
          <a:blipFill>
            <a:blip r:embed="rId4"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24" name="Shape 124"/>
          <p:cNvSpPr/>
          <p:nvPr/>
        </p:nvSpPr>
        <p:spPr>
          <a:xfrm>
            <a:off x="-2" y="6"/>
            <a:ext cx="6844607" cy="75599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7272" y="21600"/>
                </a:lnTo>
                <a:lnTo>
                  <a:pt x="21600" y="0"/>
                </a:lnTo>
                <a:close/>
              </a:path>
            </a:pathLst>
          </a:custGeom>
          <a:solidFill>
            <a:srgbClr val="16F78B"/>
          </a:solidFill>
          <a:ln w="12700">
            <a:miter lim="400000"/>
          </a:ln>
        </p:spPr>
        <p:txBody>
          <a:bodyPr lIns="45718" tIns="45718" rIns="45718" bIns="45718"/>
          <a:lstStyle/>
          <a:p>
            <a:pPr>
              <a:defRPr>
                <a:latin typeface="Calibri"/>
                <a:ea typeface="Calibri"/>
                <a:cs typeface="Calibri"/>
                <a:sym typeface="Calibri"/>
              </a:defRPr>
            </a:pPr>
            <a:endParaRPr/>
          </a:p>
        </p:txBody>
      </p:sp>
      <p:sp>
        <p:nvSpPr>
          <p:cNvPr id="125" name="Shape 125"/>
          <p:cNvSpPr/>
          <p:nvPr/>
        </p:nvSpPr>
        <p:spPr>
          <a:xfrm>
            <a:off x="457200" y="6208674"/>
            <a:ext cx="2572562" cy="894132"/>
          </a:xfrm>
          <a:prstGeom prst="rect">
            <a:avLst/>
          </a:prstGeom>
          <a:blipFill>
            <a:blip r:embed="rId5"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26" name="Shape 126"/>
          <p:cNvSpPr>
            <a:spLocks noGrp="1"/>
          </p:cNvSpPr>
          <p:nvPr>
            <p:ph type="title"/>
          </p:nvPr>
        </p:nvSpPr>
        <p:spPr>
          <a:xfrm>
            <a:off x="444498" y="278706"/>
            <a:ext cx="3141985" cy="756927"/>
          </a:xfrm>
          <a:prstGeom prst="rect">
            <a:avLst/>
          </a:prstGeom>
        </p:spPr>
        <p:txBody>
          <a:bodyPr/>
          <a:lstStyle>
            <a:lvl1pPr indent="12700">
              <a:spcBef>
                <a:spcPts val="100"/>
              </a:spcBef>
            </a:lvl1pPr>
          </a:lstStyle>
          <a:p>
            <a:r>
              <a:t>Expedition</a:t>
            </a:r>
          </a:p>
        </p:txBody>
      </p:sp>
      <p:sp>
        <p:nvSpPr>
          <p:cNvPr id="127" name="Shape 127"/>
          <p:cNvSpPr/>
          <p:nvPr/>
        </p:nvSpPr>
        <p:spPr>
          <a:xfrm>
            <a:off x="444500" y="1522188"/>
            <a:ext cx="7605132" cy="309059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R="5080" indent="12700">
              <a:spcBef>
                <a:spcPts val="100"/>
              </a:spcBef>
              <a:defRPr sz="3600" b="1">
                <a:solidFill>
                  <a:srgbClr val="FFFFFF"/>
                </a:solidFill>
                <a:latin typeface="Arial"/>
                <a:ea typeface="Arial"/>
                <a:cs typeface="Arial"/>
                <a:sym typeface="Arial"/>
              </a:defRPr>
            </a:pPr>
            <a:r>
              <a:rPr dirty="0"/>
              <a:t>Explore </a:t>
            </a:r>
            <a:r>
              <a:rPr spc="-5" dirty="0">
                <a:solidFill>
                  <a:srgbClr val="000000"/>
                </a:solidFill>
              </a:rPr>
              <a:t>the </a:t>
            </a:r>
            <a:r>
              <a:rPr dirty="0">
                <a:solidFill>
                  <a:srgbClr val="000000"/>
                </a:solidFill>
              </a:rPr>
              <a:t>great</a:t>
            </a:r>
            <a:r>
              <a:rPr lang="en-US" dirty="0"/>
              <a:t> </a:t>
            </a:r>
            <a:r>
              <a:rPr dirty="0">
                <a:solidFill>
                  <a:srgbClr val="000000"/>
                </a:solidFill>
              </a:rPr>
              <a:t>outdoors</a:t>
            </a:r>
            <a:r>
              <a:rPr dirty="0"/>
              <a:t> </a:t>
            </a:r>
            <a:endParaRPr lang="en-US" dirty="0"/>
          </a:p>
          <a:p>
            <a:pPr marR="5080" indent="12700">
              <a:spcBef>
                <a:spcPts val="100"/>
              </a:spcBef>
              <a:defRPr sz="3600" b="1">
                <a:solidFill>
                  <a:srgbClr val="FFFFFF"/>
                </a:solidFill>
                <a:latin typeface="Arial"/>
                <a:ea typeface="Arial"/>
                <a:cs typeface="Arial"/>
                <a:sym typeface="Arial"/>
              </a:defRPr>
            </a:pPr>
            <a:r>
              <a:rPr spc="-5" dirty="0">
                <a:solidFill>
                  <a:srgbClr val="000000"/>
                </a:solidFill>
              </a:rPr>
              <a:t>and</a:t>
            </a:r>
            <a:r>
              <a:rPr spc="-5" dirty="0">
                <a:solidFill>
                  <a:schemeClr val="tx1"/>
                </a:solidFill>
              </a:rPr>
              <a:t> </a:t>
            </a:r>
            <a:r>
              <a:rPr lang="en-US" spc="-5" dirty="0">
                <a:solidFill>
                  <a:schemeClr val="tx1"/>
                </a:solidFill>
              </a:rPr>
              <a:t>spend two</a:t>
            </a:r>
            <a:r>
              <a:rPr dirty="0">
                <a:solidFill>
                  <a:schemeClr val="tx1"/>
                </a:solidFill>
              </a:rPr>
              <a:t> n</a:t>
            </a:r>
            <a:r>
              <a:rPr dirty="0">
                <a:solidFill>
                  <a:srgbClr val="000000"/>
                </a:solidFill>
              </a:rPr>
              <a:t>ights </a:t>
            </a:r>
            <a:endParaRPr lang="en-US" dirty="0">
              <a:solidFill>
                <a:srgbClr val="FFFFFF"/>
              </a:solidFill>
            </a:endParaRPr>
          </a:p>
          <a:p>
            <a:pPr marR="5080" indent="12700">
              <a:spcBef>
                <a:spcPts val="100"/>
              </a:spcBef>
              <a:defRPr sz="3600" b="1">
                <a:solidFill>
                  <a:srgbClr val="FFFFFF"/>
                </a:solidFill>
                <a:latin typeface="Arial"/>
                <a:ea typeface="Arial"/>
                <a:cs typeface="Arial"/>
                <a:sym typeface="Arial"/>
              </a:defRPr>
            </a:pPr>
            <a:r>
              <a:rPr spc="-5">
                <a:solidFill>
                  <a:srgbClr val="000000"/>
                </a:solidFill>
              </a:rPr>
              <a:t>away from </a:t>
            </a:r>
            <a:r>
              <a:rPr dirty="0">
                <a:solidFill>
                  <a:srgbClr val="000000"/>
                </a:solidFill>
              </a:rPr>
              <a:t>home</a:t>
            </a:r>
            <a:endParaRPr/>
          </a:p>
          <a:p>
            <a:pPr marR="1175385" indent="12700">
              <a:spcBef>
                <a:spcPts val="2400"/>
              </a:spcBef>
              <a:defRPr sz="3600" b="1" spc="-5">
                <a:solidFill>
                  <a:srgbClr val="FFFFFF"/>
                </a:solidFill>
                <a:latin typeface="Arial"/>
                <a:ea typeface="Arial"/>
                <a:cs typeface="Arial"/>
                <a:sym typeface="Arial"/>
              </a:defRPr>
            </a:pPr>
            <a:r>
              <a:rPr dirty="0"/>
              <a:t>Create </a:t>
            </a:r>
            <a:r>
              <a:rPr dirty="0">
                <a:solidFill>
                  <a:srgbClr val="000000"/>
                </a:solidFill>
              </a:rPr>
              <a:t>memories</a:t>
            </a:r>
            <a:r>
              <a:rPr spc="-90" dirty="0">
                <a:solidFill>
                  <a:srgbClr val="000000"/>
                </a:solidFill>
              </a:rPr>
              <a:t> </a:t>
            </a:r>
            <a:r>
              <a:rPr dirty="0">
                <a:solidFill>
                  <a:srgbClr val="000000"/>
                </a:solidFill>
              </a:rPr>
              <a:t>that</a:t>
            </a:r>
            <a:r>
              <a:rPr dirty="0"/>
              <a:t> </a:t>
            </a:r>
            <a:br>
              <a:rPr lang="en-US" spc="-5" dirty="0">
                <a:solidFill>
                  <a:srgbClr val="FFFFFF"/>
                </a:solidFill>
              </a:rPr>
            </a:br>
            <a:r>
              <a:rPr spc="0" dirty="0">
                <a:solidFill>
                  <a:srgbClr val="000000"/>
                </a:solidFill>
              </a:rPr>
              <a:t>will last a</a:t>
            </a:r>
            <a:r>
              <a:rPr spc="-34" dirty="0">
                <a:solidFill>
                  <a:srgbClr val="000000"/>
                </a:solidFill>
              </a:rPr>
              <a:t> </a:t>
            </a:r>
            <a:r>
              <a:rPr spc="0" dirty="0">
                <a:solidFill>
                  <a:srgbClr val="000000"/>
                </a:solidFill>
              </a:rPr>
              <a:t>lifetime</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5346701" y="3778250"/>
            <a:ext cx="5346700" cy="3802071"/>
          </a:xfrm>
          <a:prstGeom prst="rect">
            <a:avLst/>
          </a:prstGeom>
          <a:blipFill>
            <a:blip r:embed="rId3"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126" name="Shape 126"/>
          <p:cNvSpPr/>
          <p:nvPr/>
        </p:nvSpPr>
        <p:spPr>
          <a:xfrm>
            <a:off x="0" y="6"/>
            <a:ext cx="6844601" cy="755999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7272" y="21600"/>
                </a:lnTo>
                <a:lnTo>
                  <a:pt x="21600" y="0"/>
                </a:lnTo>
                <a:close/>
              </a:path>
            </a:pathLst>
          </a:custGeom>
          <a:solidFill>
            <a:srgbClr val="72F68C"/>
          </a:solidFill>
          <a:ln w="12700">
            <a:miter lim="400000"/>
          </a:ln>
        </p:spPr>
        <p:txBody>
          <a:bodyPr lIns="45718" tIns="45718" rIns="45718" bIns="45718"/>
          <a:lstStyle/>
          <a:p>
            <a:pPr>
              <a:defRPr>
                <a:latin typeface="Calibri"/>
                <a:ea typeface="Calibri"/>
                <a:cs typeface="Calibri"/>
                <a:sym typeface="Calibri"/>
              </a:defRPr>
            </a:pPr>
            <a:endParaRPr/>
          </a:p>
        </p:txBody>
      </p:sp>
      <p:sp>
        <p:nvSpPr>
          <p:cNvPr id="128" name="Shape 128"/>
          <p:cNvSpPr>
            <a:spLocks noGrp="1"/>
          </p:cNvSpPr>
          <p:nvPr>
            <p:ph type="title"/>
          </p:nvPr>
        </p:nvSpPr>
        <p:spPr>
          <a:xfrm>
            <a:off x="444498" y="278708"/>
            <a:ext cx="3141984" cy="756925"/>
          </a:xfrm>
          <a:prstGeom prst="rect">
            <a:avLst/>
          </a:prstGeom>
        </p:spPr>
        <p:txBody>
          <a:bodyPr/>
          <a:lstStyle>
            <a:lvl1pPr indent="12700">
              <a:spcBef>
                <a:spcPts val="100"/>
              </a:spcBef>
            </a:lvl1pPr>
          </a:lstStyle>
          <a:p>
            <a:r>
              <a:rPr lang="en-GB" dirty="0"/>
              <a:t>Delivery</a:t>
            </a:r>
            <a:endParaRPr dirty="0"/>
          </a:p>
        </p:txBody>
      </p:sp>
      <p:sp>
        <p:nvSpPr>
          <p:cNvPr id="129" name="Shape 129"/>
          <p:cNvSpPr/>
          <p:nvPr/>
        </p:nvSpPr>
        <p:spPr>
          <a:xfrm>
            <a:off x="444500" y="1522189"/>
            <a:ext cx="5870575" cy="44319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R="5080" indent="12700">
              <a:spcBef>
                <a:spcPts val="100"/>
              </a:spcBef>
              <a:defRPr sz="3600" b="1">
                <a:solidFill>
                  <a:srgbClr val="FFFFFF"/>
                </a:solidFill>
                <a:latin typeface="Arial"/>
                <a:ea typeface="Arial"/>
                <a:cs typeface="Arial"/>
                <a:sym typeface="Arial"/>
              </a:defRPr>
            </a:pPr>
            <a:r>
              <a:rPr lang="en-GB" sz="3200" dirty="0">
                <a:solidFill>
                  <a:schemeClr val="tx1"/>
                </a:solidFill>
              </a:rPr>
              <a:t>As a school we deliver the expedition section of the Award and support students with the other sections however it will be the student’s responsibility to organise and complete the other three sections on their own. </a:t>
            </a:r>
          </a:p>
        </p:txBody>
      </p:sp>
      <p:sp>
        <p:nvSpPr>
          <p:cNvPr id="3" name="Shape 79">
            <a:extLst>
              <a:ext uri="{FF2B5EF4-FFF2-40B4-BE49-F238E27FC236}">
                <a16:creationId xmlns:a16="http://schemas.microsoft.com/office/drawing/2014/main" id="{CE5A7668-107D-D84A-68D6-775FEAA56E04}"/>
              </a:ext>
            </a:extLst>
          </p:cNvPr>
          <p:cNvSpPr/>
          <p:nvPr/>
        </p:nvSpPr>
        <p:spPr>
          <a:xfrm>
            <a:off x="7289099" y="0"/>
            <a:ext cx="3396566" cy="3778250"/>
          </a:xfrm>
          <a:prstGeom prst="rect">
            <a:avLst/>
          </a:prstGeom>
          <a:blipFill>
            <a:blip r:embed="rId4"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
        <p:nvSpPr>
          <p:cNvPr id="2" name="Shape 125">
            <a:extLst>
              <a:ext uri="{FF2B5EF4-FFF2-40B4-BE49-F238E27FC236}">
                <a16:creationId xmlns:a16="http://schemas.microsoft.com/office/drawing/2014/main" id="{0C68DEC7-73F6-B362-C00F-BE7860685F13}"/>
              </a:ext>
            </a:extLst>
          </p:cNvPr>
          <p:cNvSpPr/>
          <p:nvPr/>
        </p:nvSpPr>
        <p:spPr>
          <a:xfrm>
            <a:off x="457200" y="6208674"/>
            <a:ext cx="2572562" cy="894132"/>
          </a:xfrm>
          <a:prstGeom prst="rect">
            <a:avLst/>
          </a:prstGeom>
          <a:blipFill>
            <a:blip r:embed="rId5"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a:latin typeface="Calibri"/>
                <a:ea typeface="Calibri"/>
                <a:cs typeface="Calibri"/>
                <a:sym typeface="Calibri"/>
              </a:defRPr>
            </a:pPr>
            <a:endParaRPr/>
          </a:p>
        </p:txBody>
      </p:sp>
    </p:spTree>
    <p:extLst>
      <p:ext uri="{BB962C8B-B14F-4D97-AF65-F5344CB8AC3E}">
        <p14:creationId xmlns:p14="http://schemas.microsoft.com/office/powerpoint/2010/main" val="2973328718"/>
      </p:ext>
    </p:extLst>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2B752C25E67D4AA12F067C94846FB8" ma:contentTypeVersion="13" ma:contentTypeDescription="Create a new document." ma:contentTypeScope="" ma:versionID="22fd4c2cf55af67b7c79c728b441c0b3">
  <xsd:schema xmlns:xsd="http://www.w3.org/2001/XMLSchema" xmlns:xs="http://www.w3.org/2001/XMLSchema" xmlns:p="http://schemas.microsoft.com/office/2006/metadata/properties" xmlns:ns2="41f02d6c-89e7-4d03-a938-923f42ee6128" xmlns:ns3="eb01a1ff-6d57-42c6-a43b-b06244fb14d9" targetNamespace="http://schemas.microsoft.com/office/2006/metadata/properties" ma:root="true" ma:fieldsID="a48003f80655cd7db4681016a7b75d7e" ns2:_="" ns3:_="">
    <xsd:import namespace="41f02d6c-89e7-4d03-a938-923f42ee6128"/>
    <xsd:import namespace="eb01a1ff-6d57-42c6-a43b-b06244fb14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02d6c-89e7-4d03-a938-923f42ee61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01a1ff-6d57-42c6-a43b-b06244fb14d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DDBEBF-E9B2-4658-A7F8-54E8939B333D}">
  <ds:schemaRefs>
    <ds:schemaRef ds:uri="eb01a1ff-6d57-42c6-a43b-b06244fb14d9"/>
    <ds:schemaRef ds:uri="41f02d6c-89e7-4d03-a938-923f42ee6128"/>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9EBBDA4-FD55-4216-AEE3-73869B51AC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f02d6c-89e7-4d03-a938-923f42ee6128"/>
    <ds:schemaRef ds:uri="eb01a1ff-6d57-42c6-a43b-b06244fb14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CF3B97-8072-40E0-813B-C700442952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TotalTime>
  <Words>1261</Words>
  <Application>Microsoft Office PowerPoint</Application>
  <PresentationFormat>Custom</PresentationFormat>
  <Paragraphs>141</Paragraphs>
  <Slides>14</Slides>
  <Notes>13</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What is the DofE?</vt:lpstr>
      <vt:lpstr>Introducing the DofE</vt:lpstr>
      <vt:lpstr>PowerPoint Presentation</vt:lpstr>
      <vt:lpstr>Volunteering section</vt:lpstr>
      <vt:lpstr>Physical section</vt:lpstr>
      <vt:lpstr>Skills section</vt:lpstr>
      <vt:lpstr>Expedition</vt:lpstr>
      <vt:lpstr>Delivery</vt:lpstr>
      <vt:lpstr>Key Dates – all are compulsory (H&amp;S)</vt:lpstr>
      <vt:lpstr>The Silver Award   Cost</vt:lpstr>
      <vt:lpstr>The Silver Award   Cost</vt:lpstr>
      <vt:lpstr>Your Welcome Pack and eDofE</vt:lpstr>
      <vt:lpstr>Getting started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Dickie</dc:creator>
  <cp:lastModifiedBy>Peter Couldwell (NID)</cp:lastModifiedBy>
  <cp:revision>13</cp:revision>
  <dcterms:modified xsi:type="dcterms:W3CDTF">2024-01-22T16:40:25Z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0x010100C02B752C25E67D4AA12F067C94846FB8</vt:lpwstr>
  </property>
</Properties>
</file>